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8" r:id="rId2"/>
  </p:sldMasterIdLst>
  <p:notesMasterIdLst>
    <p:notesMasterId r:id="rId38"/>
  </p:notesMasterIdLst>
  <p:handoutMasterIdLst>
    <p:handoutMasterId r:id="rId39"/>
  </p:handoutMasterIdLst>
  <p:sldIdLst>
    <p:sldId id="296" r:id="rId3"/>
    <p:sldId id="424" r:id="rId4"/>
    <p:sldId id="438" r:id="rId5"/>
    <p:sldId id="439" r:id="rId6"/>
    <p:sldId id="481" r:id="rId7"/>
    <p:sldId id="510" r:id="rId8"/>
    <p:sldId id="483" r:id="rId9"/>
    <p:sldId id="482" r:id="rId10"/>
    <p:sldId id="488" r:id="rId11"/>
    <p:sldId id="456" r:id="rId12"/>
    <p:sldId id="469" r:id="rId13"/>
    <p:sldId id="457" r:id="rId14"/>
    <p:sldId id="514" r:id="rId15"/>
    <p:sldId id="470" r:id="rId16"/>
    <p:sldId id="511" r:id="rId17"/>
    <p:sldId id="500" r:id="rId18"/>
    <p:sldId id="513" r:id="rId19"/>
    <p:sldId id="473" r:id="rId20"/>
    <p:sldId id="515" r:id="rId21"/>
    <p:sldId id="489" r:id="rId22"/>
    <p:sldId id="516" r:id="rId23"/>
    <p:sldId id="520" r:id="rId24"/>
    <p:sldId id="461" r:id="rId25"/>
    <p:sldId id="517" r:id="rId26"/>
    <p:sldId id="475" r:id="rId27"/>
    <p:sldId id="504" r:id="rId28"/>
    <p:sldId id="476" r:id="rId29"/>
    <p:sldId id="518" r:id="rId30"/>
    <p:sldId id="495" r:id="rId31"/>
    <p:sldId id="508" r:id="rId32"/>
    <p:sldId id="496" r:id="rId33"/>
    <p:sldId id="509" r:id="rId34"/>
    <p:sldId id="497" r:id="rId35"/>
    <p:sldId id="480" r:id="rId36"/>
    <p:sldId id="466" r:id="rId37"/>
  </p:sldIdLst>
  <p:sldSz cx="9144000" cy="6858000" type="screen4x3"/>
  <p:notesSz cx="6797675" cy="9926638"/>
  <p:custDataLst>
    <p:tags r:id="rId4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7D7D"/>
    <a:srgbClr val="E41B09"/>
    <a:srgbClr val="F78909"/>
    <a:srgbClr val="FCCBCE"/>
    <a:srgbClr val="E4523B"/>
    <a:srgbClr val="FAA879"/>
    <a:srgbClr val="481B04"/>
    <a:srgbClr val="4A280C"/>
    <a:srgbClr val="F75A22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8" autoAdjust="0"/>
    <p:restoredTop sz="99600" autoAdjust="0"/>
  </p:normalViewPr>
  <p:slideViewPr>
    <p:cSldViewPr snapToGrid="0">
      <p:cViewPr varScale="1">
        <p:scale>
          <a:sx n="72" d="100"/>
          <a:sy n="72" d="100"/>
        </p:scale>
        <p:origin x="7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274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Adhérents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Badminton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211</c:v>
                </c:pt>
                <c:pt idx="1">
                  <c:v>164</c:v>
                </c:pt>
                <c:pt idx="2">
                  <c:v>204</c:v>
                </c:pt>
                <c:pt idx="3">
                  <c:v>252</c:v>
                </c:pt>
                <c:pt idx="4">
                  <c:v>217</c:v>
                </c:pt>
                <c:pt idx="5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E-4AD1-A66A-F0FCE27B378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87</c:v>
                </c:pt>
                <c:pt idx="1">
                  <c:v>76</c:v>
                </c:pt>
                <c:pt idx="2">
                  <c:v>52</c:v>
                </c:pt>
                <c:pt idx="3">
                  <c:v>47</c:v>
                </c:pt>
                <c:pt idx="4">
                  <c:v>80</c:v>
                </c:pt>
                <c:pt idx="5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CE-4AD1-A66A-F0FCE27B378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Trampoline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  <c:pt idx="0">
                  <c:v>20</c:v>
                </c:pt>
                <c:pt idx="1">
                  <c:v>14</c:v>
                </c:pt>
                <c:pt idx="2">
                  <c:v>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CE-4AD1-A66A-F0FCE27B37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6200416"/>
        <c:axId val="316201248"/>
      </c:barChart>
      <c:catAx>
        <c:axId val="31620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6201248"/>
        <c:crosses val="autoZero"/>
        <c:auto val="1"/>
        <c:lblAlgn val="ctr"/>
        <c:lblOffset val="100"/>
        <c:noMultiLvlLbl val="0"/>
      </c:catAx>
      <c:valAx>
        <c:axId val="31620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6200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Adhérents GAM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70-4338-B715-16E020B884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70-4338-B715-16E020B884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70-4338-B715-16E020B884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70-4338-B715-16E020B884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70-4338-B715-16E020B884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470-4338-B715-16E020B884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70-4338-B715-16E020B884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Feuil1!$A$2:$A$8</c:f>
              <c:strCache>
                <c:ptCount val="7"/>
                <c:pt idx="0">
                  <c:v>Mini Gym</c:v>
                </c:pt>
                <c:pt idx="1">
                  <c:v>Pré poussins</c:v>
                </c:pt>
                <c:pt idx="2">
                  <c:v>Benjamins</c:v>
                </c:pt>
                <c:pt idx="3">
                  <c:v>Minimes</c:v>
                </c:pt>
                <c:pt idx="4">
                  <c:v>Cadets</c:v>
                </c:pt>
                <c:pt idx="5">
                  <c:v>Juniors</c:v>
                </c:pt>
                <c:pt idx="6">
                  <c:v>Séniors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18</c:v>
                </c:pt>
                <c:pt idx="1">
                  <c:v>17</c:v>
                </c:pt>
                <c:pt idx="2">
                  <c:v>9</c:v>
                </c:pt>
                <c:pt idx="3">
                  <c:v>14</c:v>
                </c:pt>
                <c:pt idx="4">
                  <c:v>10</c:v>
                </c:pt>
                <c:pt idx="5">
                  <c:v>5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0-4338-B715-16E020B884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'[AG 30 11 2018 finances.xlsx]pour ag'!$B$2:$B$3</c:f>
              <c:strCache>
                <c:ptCount val="2"/>
                <c:pt idx="0">
                  <c:v>BUDGET</c:v>
                </c:pt>
                <c:pt idx="1">
                  <c:v>2017/2018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0-428C-B79A-F08F75A00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0-428C-B79A-F08F75A00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E0-428C-B79A-F08F75A006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E0-428C-B79A-F08F75A006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E0-428C-B79A-F08F75A006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E0-428C-B79A-F08F75A00680}"/>
              </c:ext>
            </c:extLst>
          </c:dPt>
          <c:dLbls>
            <c:dLbl>
              <c:idx val="0"/>
              <c:layout>
                <c:manualLayout>
                  <c:x val="2.920155448718759E-2"/>
                  <c:y val="-2.17273389871686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E0-428C-B79A-F08F75A00680}"/>
                </c:ext>
              </c:extLst>
            </c:dLbl>
            <c:dLbl>
              <c:idx val="1"/>
              <c:layout>
                <c:manualLayout>
                  <c:x val="-9.5095612135577004E-2"/>
                  <c:y val="-1.029462686543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E0-428C-B79A-F08F75A00680}"/>
                </c:ext>
              </c:extLst>
            </c:dLbl>
            <c:dLbl>
              <c:idx val="2"/>
              <c:layout>
                <c:manualLayout>
                  <c:x val="-1.5822820009434309E-2"/>
                  <c:y val="3.5304252160949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E0-428C-B79A-F08F75A00680}"/>
                </c:ext>
              </c:extLst>
            </c:dLbl>
            <c:dLbl>
              <c:idx val="5"/>
              <c:layout>
                <c:manualLayout>
                  <c:x val="3.8144557803352769E-2"/>
                  <c:y val="-2.2983672108758979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E0-428C-B79A-F08F75A00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'[AG 30 11 2018 finances.xlsx]pour ag'!$A$4:$A$59</c:f>
              <c:strCache>
                <c:ptCount val="6"/>
                <c:pt idx="0">
                  <c:v>TOT. FRAIS ENCADREMENT</c:v>
                </c:pt>
                <c:pt idx="1">
                  <c:v>TOTAL MATERIEL ET AUTRES</c:v>
                </c:pt>
                <c:pt idx="2">
                  <c:v>TOTAL AFFILIATIONS</c:v>
                </c:pt>
                <c:pt idx="3">
                  <c:v>TOTAL FRAIS ENGAGEMENTS</c:v>
                </c:pt>
                <c:pt idx="4">
                  <c:v>TOTAL FRAIS ADMINISTRATIFS</c:v>
                </c:pt>
                <c:pt idx="5">
                  <c:v>TOTAL  DEPENSES Diverses</c:v>
                </c:pt>
              </c:strCache>
            </c:strRef>
          </c:cat>
          <c:val>
            <c:numRef>
              <c:f>'[AG 30 11 2018 finances.xlsx]pour ag'!$B$4:$B$59</c:f>
              <c:numCache>
                <c:formatCode>#\ ##0\ "€"</c:formatCode>
                <c:ptCount val="6"/>
                <c:pt idx="0">
                  <c:v>40150</c:v>
                </c:pt>
                <c:pt idx="1">
                  <c:v>18200</c:v>
                </c:pt>
                <c:pt idx="2">
                  <c:v>15200</c:v>
                </c:pt>
                <c:pt idx="3">
                  <c:v>2650</c:v>
                </c:pt>
                <c:pt idx="4">
                  <c:v>2260</c:v>
                </c:pt>
                <c:pt idx="5">
                  <c:v>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E0-428C-B79A-F08F75A00680}"/>
            </c:ext>
          </c:extLst>
        </c:ser>
        <c:ser>
          <c:idx val="1"/>
          <c:order val="1"/>
          <c:tx>
            <c:strRef>
              <c:f>'[AG 30 11 2018 finances.xlsx]pour ag'!$C$2:$C$3</c:f>
              <c:strCache>
                <c:ptCount val="2"/>
                <c:pt idx="0">
                  <c:v>SITUATION</c:v>
                </c:pt>
                <c:pt idx="1">
                  <c:v>2017/2018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6E0-428C-B79A-F08F75A00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6E0-428C-B79A-F08F75A00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C6E0-428C-B79A-F08F75A006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6E0-428C-B79A-F08F75A006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C6E0-428C-B79A-F08F75A006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C6E0-428C-B79A-F08F75A006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'[AG 30 11 2018 finances.xlsx]pour ag'!$A$4:$A$59</c:f>
              <c:strCache>
                <c:ptCount val="6"/>
                <c:pt idx="0">
                  <c:v>TOT. FRAIS ENCADREMENT</c:v>
                </c:pt>
                <c:pt idx="1">
                  <c:v>TOTAL MATERIEL ET AUTRES</c:v>
                </c:pt>
                <c:pt idx="2">
                  <c:v>TOTAL AFFILIATIONS</c:v>
                </c:pt>
                <c:pt idx="3">
                  <c:v>TOTAL FRAIS ENGAGEMENTS</c:v>
                </c:pt>
                <c:pt idx="4">
                  <c:v>TOTAL FRAIS ADMINISTRATIFS</c:v>
                </c:pt>
                <c:pt idx="5">
                  <c:v>TOTAL  DEPENSES Diverses</c:v>
                </c:pt>
              </c:strCache>
            </c:strRef>
          </c:cat>
          <c:val>
            <c:numRef>
              <c:f>'[AG 30 11 2018 finances.xlsx]pour ag'!$C$4:$C$59</c:f>
              <c:numCache>
                <c:formatCode>#\ ##0\ "€"</c:formatCode>
                <c:ptCount val="6"/>
                <c:pt idx="0">
                  <c:v>38445</c:v>
                </c:pt>
                <c:pt idx="1">
                  <c:v>15159</c:v>
                </c:pt>
                <c:pt idx="2">
                  <c:v>13257</c:v>
                </c:pt>
                <c:pt idx="3">
                  <c:v>3195</c:v>
                </c:pt>
                <c:pt idx="4">
                  <c:v>2056</c:v>
                </c:pt>
                <c:pt idx="5">
                  <c:v>6730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6E0-428C-B79A-F08F75A0068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72621507417955"/>
          <c:y val="8.3913630229419722E-2"/>
          <c:w val="0.86382643658904334"/>
          <c:h val="0.57283262669089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'[AG 30 11 2018 finances.xlsx]pour ag'!$B$2:$B$3</c:f>
              <c:strCache>
                <c:ptCount val="2"/>
                <c:pt idx="0">
                  <c:v>BUDGET</c:v>
                </c:pt>
                <c:pt idx="1">
                  <c:v>2017/2018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ag'!$A$4:$A$59</c:f>
              <c:strCache>
                <c:ptCount val="6"/>
                <c:pt idx="0">
                  <c:v>TOT. FRAIS ENCADREMENT</c:v>
                </c:pt>
                <c:pt idx="1">
                  <c:v>TOTAL MATERIEL ET AUTRES</c:v>
                </c:pt>
                <c:pt idx="2">
                  <c:v>TOTAL AFFILIATIONS</c:v>
                </c:pt>
                <c:pt idx="3">
                  <c:v>TOTAL FRAIS ENGAGEMENTS</c:v>
                </c:pt>
                <c:pt idx="4">
                  <c:v>TOTAL FRAIS ADMINISTRATIFS</c:v>
                </c:pt>
                <c:pt idx="5">
                  <c:v>TOTAL  DEPENSES Diverses</c:v>
                </c:pt>
              </c:strCache>
            </c:strRef>
          </c:cat>
          <c:val>
            <c:numRef>
              <c:f>'[AG 30 11 2018 finances.xlsx]pour ag'!$B$4:$B$59</c:f>
              <c:numCache>
                <c:formatCode>#\ ##0\ "€"</c:formatCode>
                <c:ptCount val="6"/>
                <c:pt idx="0">
                  <c:v>40150</c:v>
                </c:pt>
                <c:pt idx="1">
                  <c:v>18200</c:v>
                </c:pt>
                <c:pt idx="2">
                  <c:v>15200</c:v>
                </c:pt>
                <c:pt idx="3">
                  <c:v>2650</c:v>
                </c:pt>
                <c:pt idx="4">
                  <c:v>2260</c:v>
                </c:pt>
                <c:pt idx="5">
                  <c:v>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7-452D-88B5-9C44E402C90F}"/>
            </c:ext>
          </c:extLst>
        </c:ser>
        <c:ser>
          <c:idx val="1"/>
          <c:order val="1"/>
          <c:tx>
            <c:strRef>
              <c:f>'[AG 30 11 2018 finances.xlsx]pour ag'!$C$2:$C$3</c:f>
              <c:strCache>
                <c:ptCount val="2"/>
                <c:pt idx="0">
                  <c:v>SITUATION</c:v>
                </c:pt>
                <c:pt idx="1">
                  <c:v>2017/2018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ag'!$A$4:$A$59</c:f>
              <c:strCache>
                <c:ptCount val="6"/>
                <c:pt idx="0">
                  <c:v>TOT. FRAIS ENCADREMENT</c:v>
                </c:pt>
                <c:pt idx="1">
                  <c:v>TOTAL MATERIEL ET AUTRES</c:v>
                </c:pt>
                <c:pt idx="2">
                  <c:v>TOTAL AFFILIATIONS</c:v>
                </c:pt>
                <c:pt idx="3">
                  <c:v>TOTAL FRAIS ENGAGEMENTS</c:v>
                </c:pt>
                <c:pt idx="4">
                  <c:v>TOTAL FRAIS ADMINISTRATIFS</c:v>
                </c:pt>
                <c:pt idx="5">
                  <c:v>TOTAL  DEPENSES Diverses</c:v>
                </c:pt>
              </c:strCache>
            </c:strRef>
          </c:cat>
          <c:val>
            <c:numRef>
              <c:f>'[AG 30 11 2018 finances.xlsx]pour ag'!$C$4:$C$59</c:f>
              <c:numCache>
                <c:formatCode>#\ ##0\ "€"</c:formatCode>
                <c:ptCount val="6"/>
                <c:pt idx="0">
                  <c:v>38445</c:v>
                </c:pt>
                <c:pt idx="1">
                  <c:v>15159</c:v>
                </c:pt>
                <c:pt idx="2">
                  <c:v>13257</c:v>
                </c:pt>
                <c:pt idx="3">
                  <c:v>3195</c:v>
                </c:pt>
                <c:pt idx="4">
                  <c:v>2056</c:v>
                </c:pt>
                <c:pt idx="5">
                  <c:v>6730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7-452D-88B5-9C44E402C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0719040"/>
        <c:axId val="859602384"/>
      </c:barChart>
      <c:catAx>
        <c:axId val="90071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9602384"/>
        <c:crosses val="autoZero"/>
        <c:auto val="1"/>
        <c:lblAlgn val="ctr"/>
        <c:lblOffset val="100"/>
        <c:noMultiLvlLbl val="0"/>
      </c:catAx>
      <c:valAx>
        <c:axId val="85960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071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'[AG 30 11 2018 finances.xlsx]pour ag'!$B$2:$B$3</c:f>
              <c:strCache>
                <c:ptCount val="2"/>
                <c:pt idx="0">
                  <c:v>BUDGET</c:v>
                </c:pt>
                <c:pt idx="1">
                  <c:v>2017/2018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BC-4B72-A870-DCB2643BD4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BC-4B72-A870-DCB2643BD4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BC-4B72-A870-DCB2643BD4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BC-4B72-A870-DCB2643BD4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0BC-4B72-A870-DCB2643BD4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'[AG 30 11 2018 finances.xlsx]pour ag'!$A$4:$A$90</c:f>
              <c:strCache>
                <c:ptCount val="5"/>
                <c:pt idx="0">
                  <c:v>TOTAL COTISATIONS</c:v>
                </c:pt>
                <c:pt idx="1">
                  <c:v>TOTAL SUBV. MUNICIPALES</c:v>
                </c:pt>
                <c:pt idx="2">
                  <c:v>TOTAL SUBV. DEPARTEMENT</c:v>
                </c:pt>
                <c:pt idx="3">
                  <c:v>Recette sponsoring (La Résidence)</c:v>
                </c:pt>
                <c:pt idx="4">
                  <c:v>TOTAL RECETTES DIVERSES</c:v>
                </c:pt>
              </c:strCache>
            </c:strRef>
          </c:cat>
          <c:val>
            <c:numRef>
              <c:f>'[AG 30 11 2018 finances.xlsx]pour ag'!$B$4:$B$90</c:f>
              <c:numCache>
                <c:formatCode>#\ ##0\ "€"</c:formatCode>
                <c:ptCount val="5"/>
                <c:pt idx="0">
                  <c:v>44100</c:v>
                </c:pt>
                <c:pt idx="1">
                  <c:v>14000</c:v>
                </c:pt>
                <c:pt idx="2">
                  <c:v>1200</c:v>
                </c:pt>
                <c:pt idx="3">
                  <c:v>4000</c:v>
                </c:pt>
                <c:pt idx="4">
                  <c:v>19860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BC-4B72-A870-DCB2643BD4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'[AG 30 11 2018 finances.xlsx]pour ag'!$B$2:$B$3</c:f>
              <c:strCache>
                <c:ptCount val="2"/>
                <c:pt idx="0">
                  <c:v>BUDGET</c:v>
                </c:pt>
                <c:pt idx="1">
                  <c:v>2017/2018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ag'!$A$4:$A$90</c:f>
              <c:strCache>
                <c:ptCount val="5"/>
                <c:pt idx="0">
                  <c:v>TOTAL COTISATIONS</c:v>
                </c:pt>
                <c:pt idx="1">
                  <c:v>TOTAL SUBV. MUNICIPALES</c:v>
                </c:pt>
                <c:pt idx="2">
                  <c:v>TOTAL SUBV. DEPARTEMENT</c:v>
                </c:pt>
                <c:pt idx="3">
                  <c:v>Recette sponsoring (La Résidence)</c:v>
                </c:pt>
                <c:pt idx="4">
                  <c:v>TOTAL RECETTES DIVERSES</c:v>
                </c:pt>
              </c:strCache>
            </c:strRef>
          </c:cat>
          <c:val>
            <c:numRef>
              <c:f>'[AG 30 11 2018 finances.xlsx]pour ag'!$B$4:$B$90</c:f>
              <c:numCache>
                <c:formatCode>#\ ##0\ "€"</c:formatCode>
                <c:ptCount val="5"/>
                <c:pt idx="0">
                  <c:v>44100</c:v>
                </c:pt>
                <c:pt idx="1">
                  <c:v>14000</c:v>
                </c:pt>
                <c:pt idx="2">
                  <c:v>1200</c:v>
                </c:pt>
                <c:pt idx="3">
                  <c:v>4000</c:v>
                </c:pt>
                <c:pt idx="4">
                  <c:v>19860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C1-4E8E-9AA3-A255FC9EC6F6}"/>
            </c:ext>
          </c:extLst>
        </c:ser>
        <c:ser>
          <c:idx val="1"/>
          <c:order val="1"/>
          <c:tx>
            <c:strRef>
              <c:f>'[AG 30 11 2018 finances.xlsx]pour ag'!$C$2:$C$3</c:f>
              <c:strCache>
                <c:ptCount val="2"/>
                <c:pt idx="0">
                  <c:v>SITUATION</c:v>
                </c:pt>
                <c:pt idx="1">
                  <c:v>2017/2018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ag'!$A$4:$A$90</c:f>
              <c:strCache>
                <c:ptCount val="5"/>
                <c:pt idx="0">
                  <c:v>TOTAL COTISATIONS</c:v>
                </c:pt>
                <c:pt idx="1">
                  <c:v>TOTAL SUBV. MUNICIPALES</c:v>
                </c:pt>
                <c:pt idx="2">
                  <c:v>TOTAL SUBV. DEPARTEMENT</c:v>
                </c:pt>
                <c:pt idx="3">
                  <c:v>Recette sponsoring (La Résidence)</c:v>
                </c:pt>
                <c:pt idx="4">
                  <c:v>TOTAL RECETTES DIVERSES</c:v>
                </c:pt>
              </c:strCache>
            </c:strRef>
          </c:cat>
          <c:val>
            <c:numRef>
              <c:f>'[AG 30 11 2018 finances.xlsx]pour ag'!$C$4:$C$90</c:f>
              <c:numCache>
                <c:formatCode>#\ ##0\ "€"</c:formatCode>
                <c:ptCount val="5"/>
                <c:pt idx="0">
                  <c:v>49033</c:v>
                </c:pt>
                <c:pt idx="1">
                  <c:v>14000</c:v>
                </c:pt>
                <c:pt idx="2">
                  <c:v>1200</c:v>
                </c:pt>
                <c:pt idx="3">
                  <c:v>4000</c:v>
                </c:pt>
                <c:pt idx="4">
                  <c:v>13103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C1-4E8E-9AA3-A255FC9EC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708048"/>
        <c:axId val="929411056"/>
      </c:barChart>
      <c:catAx>
        <c:axId val="26370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9411056"/>
        <c:crosses val="autoZero"/>
        <c:auto val="1"/>
        <c:lblAlgn val="ctr"/>
        <c:lblOffset val="100"/>
        <c:noMultiLvlLbl val="0"/>
      </c:catAx>
      <c:valAx>
        <c:axId val="9294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370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'[AG 30 11 2018 finances.xlsx]pour ag'!$B$2:$B$3</c:f>
              <c:strCache>
                <c:ptCount val="2"/>
                <c:pt idx="0">
                  <c:v>BUDGET</c:v>
                </c:pt>
                <c:pt idx="1">
                  <c:v>2017/2018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ag'!$A$4:$A$59</c:f>
              <c:strCache>
                <c:ptCount val="6"/>
                <c:pt idx="0">
                  <c:v>TOT. FRAIS ENCADREMENT</c:v>
                </c:pt>
                <c:pt idx="1">
                  <c:v>TOTAL MATERIEL ET AUTRES</c:v>
                </c:pt>
                <c:pt idx="2">
                  <c:v>TOTAL AFFILIATIONS</c:v>
                </c:pt>
                <c:pt idx="3">
                  <c:v>TOTAL FRAIS ENGAGEMENTS</c:v>
                </c:pt>
                <c:pt idx="4">
                  <c:v>TOTAL FRAIS ADMINISTRATIFS</c:v>
                </c:pt>
                <c:pt idx="5">
                  <c:v>TOTAL  DEPENSES Diverses</c:v>
                </c:pt>
              </c:strCache>
            </c:strRef>
          </c:cat>
          <c:val>
            <c:numRef>
              <c:f>'[AG 30 11 2018 finances.xlsx]pour ag'!$B$4:$B$59</c:f>
              <c:numCache>
                <c:formatCode>#\ ##0\ "€"</c:formatCode>
                <c:ptCount val="6"/>
                <c:pt idx="0">
                  <c:v>40150</c:v>
                </c:pt>
                <c:pt idx="1">
                  <c:v>18200</c:v>
                </c:pt>
                <c:pt idx="2">
                  <c:v>15200</c:v>
                </c:pt>
                <c:pt idx="3">
                  <c:v>2650</c:v>
                </c:pt>
                <c:pt idx="4">
                  <c:v>2260</c:v>
                </c:pt>
                <c:pt idx="5">
                  <c:v>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3-4433-8657-7A6E7D069929}"/>
            </c:ext>
          </c:extLst>
        </c:ser>
        <c:ser>
          <c:idx val="1"/>
          <c:order val="1"/>
          <c:tx>
            <c:strRef>
              <c:f>'[AG 30 11 2018 finances.xlsx]pour ag'!$C$2:$C$3</c:f>
              <c:strCache>
                <c:ptCount val="2"/>
                <c:pt idx="0">
                  <c:v>SITUATION</c:v>
                </c:pt>
                <c:pt idx="1">
                  <c:v>2017/2018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ag'!$A$4:$A$59</c:f>
              <c:strCache>
                <c:ptCount val="6"/>
                <c:pt idx="0">
                  <c:v>TOT. FRAIS ENCADREMENT</c:v>
                </c:pt>
                <c:pt idx="1">
                  <c:v>TOTAL MATERIEL ET AUTRES</c:v>
                </c:pt>
                <c:pt idx="2">
                  <c:v>TOTAL AFFILIATIONS</c:v>
                </c:pt>
                <c:pt idx="3">
                  <c:v>TOTAL FRAIS ENGAGEMENTS</c:v>
                </c:pt>
                <c:pt idx="4">
                  <c:v>TOTAL FRAIS ADMINISTRATIFS</c:v>
                </c:pt>
                <c:pt idx="5">
                  <c:v>TOTAL  DEPENSES Diverses</c:v>
                </c:pt>
              </c:strCache>
            </c:strRef>
          </c:cat>
          <c:val>
            <c:numRef>
              <c:f>'[AG 30 11 2018 finances.xlsx]pour ag'!$C$4:$C$59</c:f>
              <c:numCache>
                <c:formatCode>#\ ##0\ "€"</c:formatCode>
                <c:ptCount val="6"/>
                <c:pt idx="0">
                  <c:v>38445</c:v>
                </c:pt>
                <c:pt idx="1">
                  <c:v>15159</c:v>
                </c:pt>
                <c:pt idx="2">
                  <c:v>13257</c:v>
                </c:pt>
                <c:pt idx="3">
                  <c:v>3195</c:v>
                </c:pt>
                <c:pt idx="4">
                  <c:v>2056</c:v>
                </c:pt>
                <c:pt idx="5">
                  <c:v>6730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3-4433-8657-7A6E7D069929}"/>
            </c:ext>
          </c:extLst>
        </c:ser>
        <c:ser>
          <c:idx val="2"/>
          <c:order val="2"/>
          <c:tx>
            <c:strRef>
              <c:f>'[AG 30 11 2018 finances.xlsx]pour ag'!$D$2:$D$3</c:f>
              <c:strCache>
                <c:ptCount val="2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ag'!$A$4:$A$59</c:f>
              <c:strCache>
                <c:ptCount val="6"/>
                <c:pt idx="0">
                  <c:v>TOT. FRAIS ENCADREMENT</c:v>
                </c:pt>
                <c:pt idx="1">
                  <c:v>TOTAL MATERIEL ET AUTRES</c:v>
                </c:pt>
                <c:pt idx="2">
                  <c:v>TOTAL AFFILIATIONS</c:v>
                </c:pt>
                <c:pt idx="3">
                  <c:v>TOTAL FRAIS ENGAGEMENTS</c:v>
                </c:pt>
                <c:pt idx="4">
                  <c:v>TOTAL FRAIS ADMINISTRATIFS</c:v>
                </c:pt>
                <c:pt idx="5">
                  <c:v>TOTAL  DEPENSES Diverses</c:v>
                </c:pt>
              </c:strCache>
            </c:strRef>
          </c:cat>
          <c:val>
            <c:numRef>
              <c:f>'[AG 30 11 2018 finances.xlsx]pour ag'!$D$4:$D$59</c:f>
            </c:numRef>
          </c:val>
          <c:extLst>
            <c:ext xmlns:c16="http://schemas.microsoft.com/office/drawing/2014/chart" uri="{C3380CC4-5D6E-409C-BE32-E72D297353CC}">
              <c16:uniqueId val="{00000002-24D3-4433-8657-7A6E7D069929}"/>
            </c:ext>
          </c:extLst>
        </c:ser>
        <c:ser>
          <c:idx val="3"/>
          <c:order val="3"/>
          <c:tx>
            <c:strRef>
              <c:f>'[AG 30 11 2018 finances.xlsx]pour ag'!$E$2:$E$3</c:f>
              <c:strCache>
                <c:ptCount val="2"/>
                <c:pt idx="0">
                  <c:v>BUDGET</c:v>
                </c:pt>
                <c:pt idx="1">
                  <c:v>2018/2019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ag'!$A$4:$A$59</c:f>
              <c:strCache>
                <c:ptCount val="6"/>
                <c:pt idx="0">
                  <c:v>TOT. FRAIS ENCADREMENT</c:v>
                </c:pt>
                <c:pt idx="1">
                  <c:v>TOTAL MATERIEL ET AUTRES</c:v>
                </c:pt>
                <c:pt idx="2">
                  <c:v>TOTAL AFFILIATIONS</c:v>
                </c:pt>
                <c:pt idx="3">
                  <c:v>TOTAL FRAIS ENGAGEMENTS</c:v>
                </c:pt>
                <c:pt idx="4">
                  <c:v>TOTAL FRAIS ADMINISTRATIFS</c:v>
                </c:pt>
                <c:pt idx="5">
                  <c:v>TOTAL  DEPENSES Diverses</c:v>
                </c:pt>
              </c:strCache>
            </c:strRef>
          </c:cat>
          <c:val>
            <c:numRef>
              <c:f>'[AG 30 11 2018 finances.xlsx]pour ag'!$E$4:$E$59</c:f>
              <c:numCache>
                <c:formatCode>#\ ##0\ "€"</c:formatCode>
                <c:ptCount val="6"/>
                <c:pt idx="0">
                  <c:v>39780</c:v>
                </c:pt>
                <c:pt idx="1">
                  <c:v>17100</c:v>
                </c:pt>
                <c:pt idx="2">
                  <c:v>14800</c:v>
                </c:pt>
                <c:pt idx="3">
                  <c:v>3600</c:v>
                </c:pt>
                <c:pt idx="4">
                  <c:v>2450</c:v>
                </c:pt>
                <c:pt idx="5">
                  <c:v>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D3-4433-8657-7A6E7D069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7622112"/>
        <c:axId val="897628960"/>
      </c:barChart>
      <c:catAx>
        <c:axId val="9276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7628960"/>
        <c:crosses val="autoZero"/>
        <c:auto val="1"/>
        <c:lblAlgn val="ctr"/>
        <c:lblOffset val="100"/>
        <c:noMultiLvlLbl val="0"/>
      </c:catAx>
      <c:valAx>
        <c:axId val="89762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7622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'[AG 30 11 2018 finances.xlsx]pour ag'!$B$2:$B$3</c:f>
              <c:strCache>
                <c:ptCount val="2"/>
                <c:pt idx="0">
                  <c:v>BUDGET</c:v>
                </c:pt>
                <c:pt idx="1">
                  <c:v>2017/2018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ag'!$A$4:$A$90</c:f>
              <c:strCache>
                <c:ptCount val="5"/>
                <c:pt idx="0">
                  <c:v>TOTAL COTISATIONS</c:v>
                </c:pt>
                <c:pt idx="1">
                  <c:v>TOTAL SUBV. MUNICIPALES</c:v>
                </c:pt>
                <c:pt idx="2">
                  <c:v>TOTAL SUBV. DEPARTEMENT</c:v>
                </c:pt>
                <c:pt idx="3">
                  <c:v>Recette sponsoring (La Résidence)</c:v>
                </c:pt>
                <c:pt idx="4">
                  <c:v>TOTAL RECETTES DIVERSES</c:v>
                </c:pt>
              </c:strCache>
            </c:strRef>
          </c:cat>
          <c:val>
            <c:numRef>
              <c:f>'[AG 30 11 2018 finances.xlsx]pour ag'!$B$4:$B$90</c:f>
              <c:numCache>
                <c:formatCode>#\ ##0\ "€"</c:formatCode>
                <c:ptCount val="5"/>
                <c:pt idx="0">
                  <c:v>44100</c:v>
                </c:pt>
                <c:pt idx="1">
                  <c:v>14000</c:v>
                </c:pt>
                <c:pt idx="2">
                  <c:v>1200</c:v>
                </c:pt>
                <c:pt idx="3">
                  <c:v>4000</c:v>
                </c:pt>
                <c:pt idx="4">
                  <c:v>19860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0-4425-90F9-4BC5FA0AAEA0}"/>
            </c:ext>
          </c:extLst>
        </c:ser>
        <c:ser>
          <c:idx val="1"/>
          <c:order val="1"/>
          <c:tx>
            <c:strRef>
              <c:f>'[AG 30 11 2018 finances.xlsx]pour ag'!$C$2:$C$3</c:f>
              <c:strCache>
                <c:ptCount val="2"/>
                <c:pt idx="0">
                  <c:v>SITUATION</c:v>
                </c:pt>
                <c:pt idx="1">
                  <c:v>2017/2018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ag'!$A$4:$A$90</c:f>
              <c:strCache>
                <c:ptCount val="5"/>
                <c:pt idx="0">
                  <c:v>TOTAL COTISATIONS</c:v>
                </c:pt>
                <c:pt idx="1">
                  <c:v>TOTAL SUBV. MUNICIPALES</c:v>
                </c:pt>
                <c:pt idx="2">
                  <c:v>TOTAL SUBV. DEPARTEMENT</c:v>
                </c:pt>
                <c:pt idx="3">
                  <c:v>Recette sponsoring (La Résidence)</c:v>
                </c:pt>
                <c:pt idx="4">
                  <c:v>TOTAL RECETTES DIVERSES</c:v>
                </c:pt>
              </c:strCache>
            </c:strRef>
          </c:cat>
          <c:val>
            <c:numRef>
              <c:f>'[AG 30 11 2018 finances.xlsx]pour ag'!$C$4:$C$90</c:f>
              <c:numCache>
                <c:formatCode>#\ ##0\ "€"</c:formatCode>
                <c:ptCount val="5"/>
                <c:pt idx="0">
                  <c:v>49033</c:v>
                </c:pt>
                <c:pt idx="1">
                  <c:v>14000</c:v>
                </c:pt>
                <c:pt idx="2">
                  <c:v>1200</c:v>
                </c:pt>
                <c:pt idx="3">
                  <c:v>4000</c:v>
                </c:pt>
                <c:pt idx="4">
                  <c:v>13103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80-4425-90F9-4BC5FA0AAEA0}"/>
            </c:ext>
          </c:extLst>
        </c:ser>
        <c:ser>
          <c:idx val="2"/>
          <c:order val="2"/>
          <c:tx>
            <c:strRef>
              <c:f>'[AG 30 11 2018 finances.xlsx]pour ag'!$D$2:$D$3</c:f>
              <c:strCache>
                <c:ptCount val="2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ag'!$A$4:$A$90</c:f>
              <c:strCache>
                <c:ptCount val="5"/>
                <c:pt idx="0">
                  <c:v>TOTAL COTISATIONS</c:v>
                </c:pt>
                <c:pt idx="1">
                  <c:v>TOTAL SUBV. MUNICIPALES</c:v>
                </c:pt>
                <c:pt idx="2">
                  <c:v>TOTAL SUBV. DEPARTEMENT</c:v>
                </c:pt>
                <c:pt idx="3">
                  <c:v>Recette sponsoring (La Résidence)</c:v>
                </c:pt>
                <c:pt idx="4">
                  <c:v>TOTAL RECETTES DIVERSES</c:v>
                </c:pt>
              </c:strCache>
            </c:strRef>
          </c:cat>
          <c:val>
            <c:numRef>
              <c:f>'[AG 30 11 2018 finances.xlsx]pour ag'!$D$4:$D$90</c:f>
            </c:numRef>
          </c:val>
          <c:extLst>
            <c:ext xmlns:c16="http://schemas.microsoft.com/office/drawing/2014/chart" uri="{C3380CC4-5D6E-409C-BE32-E72D297353CC}">
              <c16:uniqueId val="{00000002-A380-4425-90F9-4BC5FA0AAEA0}"/>
            </c:ext>
          </c:extLst>
        </c:ser>
        <c:ser>
          <c:idx val="3"/>
          <c:order val="3"/>
          <c:tx>
            <c:strRef>
              <c:f>'[AG 30 11 2018 finances.xlsx]pour ag'!$E$2:$E$3</c:f>
              <c:strCache>
                <c:ptCount val="2"/>
                <c:pt idx="0">
                  <c:v>BUDGET</c:v>
                </c:pt>
                <c:pt idx="1">
                  <c:v>2018/2019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'[AG 30 11 2018 finances.xlsx]pour ag'!$A$4:$A$90</c:f>
              <c:strCache>
                <c:ptCount val="5"/>
                <c:pt idx="0">
                  <c:v>TOTAL COTISATIONS</c:v>
                </c:pt>
                <c:pt idx="1">
                  <c:v>TOTAL SUBV. MUNICIPALES</c:v>
                </c:pt>
                <c:pt idx="2">
                  <c:v>TOTAL SUBV. DEPARTEMENT</c:v>
                </c:pt>
                <c:pt idx="3">
                  <c:v>Recette sponsoring (La Résidence)</c:v>
                </c:pt>
                <c:pt idx="4">
                  <c:v>TOTAL RECETTES DIVERSES</c:v>
                </c:pt>
              </c:strCache>
            </c:strRef>
          </c:cat>
          <c:val>
            <c:numRef>
              <c:f>'[AG 30 11 2018 finances.xlsx]pour ag'!$E$4:$E$90</c:f>
              <c:numCache>
                <c:formatCode>#\ ##0\ "€"</c:formatCode>
                <c:ptCount val="5"/>
                <c:pt idx="0">
                  <c:v>49900</c:v>
                </c:pt>
                <c:pt idx="1">
                  <c:v>14000</c:v>
                </c:pt>
                <c:pt idx="2">
                  <c:v>2700</c:v>
                </c:pt>
                <c:pt idx="3">
                  <c:v>4000</c:v>
                </c:pt>
                <c:pt idx="4">
                  <c:v>10850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80-4425-90F9-4BC5FA0AA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7629792"/>
        <c:axId val="897631456"/>
      </c:barChart>
      <c:catAx>
        <c:axId val="8976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7631456"/>
        <c:crosses val="autoZero"/>
        <c:auto val="1"/>
        <c:lblAlgn val="ctr"/>
        <c:lblOffset val="100"/>
        <c:noMultiLvlLbl val="0"/>
      </c:catAx>
      <c:valAx>
        <c:axId val="8976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976297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/>
            <a:t>Rapport financier de l’année 2017-2018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/>
            <a:t>Budget de l’année 2018-2019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/>
            <a:t>Présentation du 1</a:t>
          </a:r>
          <a:r>
            <a:rPr lang="fr-FR" baseline="30000" dirty="0"/>
            <a:t>er</a:t>
          </a:r>
          <a:r>
            <a:rPr lang="fr-FR" dirty="0"/>
            <a:t> bilan du Partenariat avec « LA RESIDENCE »</a:t>
          </a:r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/>
            <a:t>Intervention du Maire Adjoint  aux Sports et aux Bâtiments Municipaux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/>
            <a:t>Les rendez-vous 2018-2019</a:t>
          </a:r>
        </a:p>
      </dgm:t>
    </dgm:pt>
    <dgm:pt modelId="{57F13D37-A893-4898-8E27-67A829686B6A}" type="parTrans" cxnId="{051A02E2-A13E-46A9-94BA-D97943568D2C}">
      <dgm:prSet/>
      <dgm:spPr/>
      <dgm:t>
        <a:bodyPr/>
        <a:lstStyle/>
        <a:p>
          <a:endParaRPr lang="fr-FR"/>
        </a:p>
      </dgm:t>
    </dgm:pt>
    <dgm:pt modelId="{2E2E54F7-C5CC-4881-AD5B-155C1DBB1F1E}" type="sibTrans" cxnId="{051A02E2-A13E-46A9-94BA-D97943568D2C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</dgm:pt>
    <dgm:pt modelId="{0C3100F7-B06F-4D61-8952-72DDA3F196CC}" type="pres">
      <dgm:prSet presAssocID="{B9A48CF8-D428-45D1-8969-FBBF15BE7DBA}" presName="accent_2" presStyleCnt="0"/>
      <dgm:spPr/>
    </dgm:pt>
    <dgm:pt modelId="{7A113706-4115-4E46-A0DB-BB2E4C947383}" type="pres">
      <dgm:prSet presAssocID="{B9A48CF8-D428-45D1-8969-FBBF15BE7DBA}" presName="accentRepeatNode" presStyleLbl="solidFgAcc1" presStyleIdx="1" presStyleCnt="7"/>
      <dgm:spPr/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</dgm:pt>
    <dgm:pt modelId="{E9561BC4-D00A-48CE-8C8A-EEF31BA7E3DC}" type="pres">
      <dgm:prSet presAssocID="{2950704D-F612-46DF-93DB-38562274CE0A}" presName="accent_3" presStyleCnt="0"/>
      <dgm:spPr/>
    </dgm:pt>
    <dgm:pt modelId="{0692BF8D-B063-4580-8A2D-225A14481CCD}" type="pres">
      <dgm:prSet presAssocID="{2950704D-F612-46DF-93DB-38562274CE0A}" presName="accentRepeatNode" presStyleLbl="solidFgAcc1" presStyleIdx="2" presStyleCnt="7"/>
      <dgm:spPr/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3278C1AA-E75C-4A24-8172-198DFA59787F}" type="presOf" srcId="{83D21C19-9BBA-47CD-A28C-78897E292876}" destId="{90DEF82D-19AE-4AD6-85C9-882AA6979A47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D46D2F98-581C-453E-92B6-BB4DC1420FB2}" type="presOf" srcId="{414797EB-74B4-4291-AF3E-06BCA64CF6B6}" destId="{BF5F14BC-780E-439D-8CCE-B939CA6246CF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E598B355-FD78-4B67-84AF-34E2549F0F90}" type="presParOf" srcId="{43AFC4E7-46DA-4B7B-B201-0A406A05CAD2}" destId="{90DEF82D-19AE-4AD6-85C9-882AA6979A47}" srcOrd="11" destOrd="0" presId="urn:microsoft.com/office/officeart/2008/layout/VerticalCurvedList"/>
    <dgm:cxn modelId="{A17A9F6F-7E84-44B9-9A05-8DBCECD9FE29}" type="presParOf" srcId="{43AFC4E7-46DA-4B7B-B201-0A406A05CAD2}" destId="{24443A18-902C-46C8-9159-72852470E469}" srcOrd="12" destOrd="0" presId="urn:microsoft.com/office/officeart/2008/layout/VerticalCurvedList"/>
    <dgm:cxn modelId="{C822F455-EA14-4FAE-A2C7-F5DAAA85D446}" type="presParOf" srcId="{24443A18-902C-46C8-9159-72852470E469}" destId="{5B1F49EF-F46F-4EB0-87B2-B210B7586130}" srcOrd="0" destOrd="0" presId="urn:microsoft.com/office/officeart/2008/layout/VerticalCurvedList"/>
    <dgm:cxn modelId="{30E9383D-E660-4608-B5C8-B38ED582D871}" type="presParOf" srcId="{43AFC4E7-46DA-4B7B-B201-0A406A05CAD2}" destId="{BF5F14BC-780E-439D-8CCE-B939CA6246CF}" srcOrd="13" destOrd="0" presId="urn:microsoft.com/office/officeart/2008/layout/VerticalCurvedList"/>
    <dgm:cxn modelId="{02A1D0AD-9DA6-475D-BE49-DF117390C6D5}" type="presParOf" srcId="{43AFC4E7-46DA-4B7B-B201-0A406A05CAD2}" destId="{9C39E1B9-7EF7-4037-AC94-A53D7AE2CF83}" srcOrd="14" destOrd="0" presId="urn:microsoft.com/office/officeart/2008/layout/VerticalCurvedList"/>
    <dgm:cxn modelId="{529AF4A4-F919-4FEF-B667-F97B8078BA59}" type="presParOf" srcId="{9C39E1B9-7EF7-4037-AC94-A53D7AE2CF83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3CF0E-FEA8-4859-918D-9805BDB5961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95C9AD-CC1A-4C7F-B0D8-CC5A1B98064E}">
      <dgm:prSet phldrT="[Texte]"/>
      <dgm:spPr/>
      <dgm:t>
        <a:bodyPr/>
        <a:lstStyle/>
        <a:p>
          <a:r>
            <a:rPr lang="fr-FR" dirty="0"/>
            <a:t> </a:t>
          </a:r>
        </a:p>
      </dgm:t>
    </dgm:pt>
    <dgm:pt modelId="{CB1B262F-F9A6-496F-A4DB-86F4829819A3}" type="parTrans" cxnId="{4D91A7EA-841A-48C4-A95E-1CFEFF8E1D09}">
      <dgm:prSet/>
      <dgm:spPr/>
      <dgm:t>
        <a:bodyPr/>
        <a:lstStyle/>
        <a:p>
          <a:endParaRPr lang="fr-FR"/>
        </a:p>
      </dgm:t>
    </dgm:pt>
    <dgm:pt modelId="{59682239-565E-4215-9C00-5409EB9713E8}" type="sibTrans" cxnId="{4D91A7EA-841A-48C4-A95E-1CFEFF8E1D09}">
      <dgm:prSet/>
      <dgm:spPr/>
      <dgm:t>
        <a:bodyPr/>
        <a:lstStyle/>
        <a:p>
          <a:endParaRPr lang="fr-FR"/>
        </a:p>
      </dgm:t>
    </dgm:pt>
    <dgm:pt modelId="{E06B3976-0B58-41BF-A307-220F72DD6781}">
      <dgm:prSet phldrT="[Texte]" custT="1"/>
      <dgm:spPr/>
      <dgm:t>
        <a:bodyPr/>
        <a:lstStyle/>
        <a:p>
          <a:r>
            <a:rPr lang="fr-FR" sz="1400" dirty="0"/>
            <a:t>Poursuivre l’optimisation du fonctionnement du CA</a:t>
          </a:r>
        </a:p>
      </dgm:t>
    </dgm:pt>
    <dgm:pt modelId="{6764EB74-1E73-470E-85F0-E088E8AF2D72}" type="parTrans" cxnId="{382892B8-B9B6-4A26-927B-3E38AD2B64C0}">
      <dgm:prSet/>
      <dgm:spPr/>
      <dgm:t>
        <a:bodyPr/>
        <a:lstStyle/>
        <a:p>
          <a:endParaRPr lang="fr-FR"/>
        </a:p>
      </dgm:t>
    </dgm:pt>
    <dgm:pt modelId="{680541D5-369B-4BAC-9469-F7796ADA8A12}" type="sibTrans" cxnId="{382892B8-B9B6-4A26-927B-3E38AD2B64C0}">
      <dgm:prSet/>
      <dgm:spPr/>
      <dgm:t>
        <a:bodyPr/>
        <a:lstStyle/>
        <a:p>
          <a:endParaRPr lang="fr-FR"/>
        </a:p>
      </dgm:t>
    </dgm:pt>
    <dgm:pt modelId="{5CF59008-0D9E-4C5C-A75C-C5872D386964}">
      <dgm:prSet phldrT="[Texte]" custT="1"/>
      <dgm:spPr/>
      <dgm:t>
        <a:bodyPr/>
        <a:lstStyle/>
        <a:p>
          <a:r>
            <a:rPr lang="fr-FR" sz="1800" dirty="0"/>
            <a:t>Développer la compétition</a:t>
          </a:r>
        </a:p>
      </dgm:t>
    </dgm:pt>
    <dgm:pt modelId="{C6500813-0B0B-4F41-B547-92267C55EF80}" type="parTrans" cxnId="{EB192724-64FB-4DF7-9761-8DF8B7344E0A}">
      <dgm:prSet/>
      <dgm:spPr/>
      <dgm:t>
        <a:bodyPr/>
        <a:lstStyle/>
        <a:p>
          <a:endParaRPr lang="fr-FR"/>
        </a:p>
      </dgm:t>
    </dgm:pt>
    <dgm:pt modelId="{7B90745E-445A-4407-BCDA-C96C551F98C8}" type="sibTrans" cxnId="{EB192724-64FB-4DF7-9761-8DF8B7344E0A}">
      <dgm:prSet/>
      <dgm:spPr/>
      <dgm:t>
        <a:bodyPr/>
        <a:lstStyle/>
        <a:p>
          <a:endParaRPr lang="fr-FR"/>
        </a:p>
      </dgm:t>
    </dgm:pt>
    <dgm:pt modelId="{FD7B4089-08F5-4F1A-862E-3A11A01CC3C8}">
      <dgm:prSet phldrT="[Texte]" custT="1"/>
      <dgm:spPr/>
      <dgm:t>
        <a:bodyPr/>
        <a:lstStyle/>
        <a:p>
          <a:r>
            <a:rPr lang="fr-FR" sz="1400" dirty="0"/>
            <a:t>Administrer et faire vivre le site Web et la page </a:t>
          </a:r>
          <a:r>
            <a:rPr lang="fr-FR" sz="1400" dirty="0" err="1"/>
            <a:t>Facebook</a:t>
          </a:r>
          <a:endParaRPr lang="fr-FR" sz="1400" dirty="0"/>
        </a:p>
      </dgm:t>
    </dgm:pt>
    <dgm:pt modelId="{8B30FCCB-73DA-4232-9B25-BA877E2B0576}" type="parTrans" cxnId="{4313A1A5-6F89-454A-8108-CE50BFFE4EDB}">
      <dgm:prSet/>
      <dgm:spPr/>
      <dgm:t>
        <a:bodyPr/>
        <a:lstStyle/>
        <a:p>
          <a:endParaRPr lang="fr-FR"/>
        </a:p>
      </dgm:t>
    </dgm:pt>
    <dgm:pt modelId="{D91891E4-DD42-4E2D-8012-55B1EA027692}" type="sibTrans" cxnId="{4313A1A5-6F89-454A-8108-CE50BFFE4EDB}">
      <dgm:prSet/>
      <dgm:spPr/>
      <dgm:t>
        <a:bodyPr/>
        <a:lstStyle/>
        <a:p>
          <a:endParaRPr lang="fr-FR"/>
        </a:p>
      </dgm:t>
    </dgm:pt>
    <dgm:pt modelId="{66B53DBF-8335-4235-80C1-00F99356BF78}">
      <dgm:prSet phldrT="[Texte]" custT="1"/>
      <dgm:spPr/>
      <dgm:t>
        <a:bodyPr/>
        <a:lstStyle/>
        <a:p>
          <a:r>
            <a:rPr lang="fr-FR" sz="1400" dirty="0"/>
            <a:t>Encourager la formation interne</a:t>
          </a:r>
        </a:p>
      </dgm:t>
    </dgm:pt>
    <dgm:pt modelId="{C4B6BD43-491E-499E-BFFD-2824DE10C045}" type="parTrans" cxnId="{BF5EB612-3ECD-43F6-B537-7BC75C94B6FD}">
      <dgm:prSet/>
      <dgm:spPr/>
      <dgm:t>
        <a:bodyPr/>
        <a:lstStyle/>
        <a:p>
          <a:endParaRPr lang="fr-FR"/>
        </a:p>
      </dgm:t>
    </dgm:pt>
    <dgm:pt modelId="{D53FC8CD-D782-4286-9AA3-28BB244A2871}" type="sibTrans" cxnId="{BF5EB612-3ECD-43F6-B537-7BC75C94B6FD}">
      <dgm:prSet/>
      <dgm:spPr/>
      <dgm:t>
        <a:bodyPr/>
        <a:lstStyle/>
        <a:p>
          <a:endParaRPr lang="fr-FR"/>
        </a:p>
      </dgm:t>
    </dgm:pt>
    <dgm:pt modelId="{A467EB82-4A86-4321-932A-BC71C5A9A799}">
      <dgm:prSet custT="1"/>
      <dgm:spPr/>
      <dgm:t>
        <a:bodyPr/>
        <a:lstStyle/>
        <a:p>
          <a:r>
            <a:rPr lang="fr-FR" sz="1400" dirty="0"/>
            <a:t>Développer le partenariat avec notre sponsor</a:t>
          </a:r>
        </a:p>
      </dgm:t>
    </dgm:pt>
    <dgm:pt modelId="{3EFC4B38-06B1-4279-9AE7-46F0FD610724}" type="parTrans" cxnId="{5809C2F5-5960-4EFF-A6DB-EB234DC923E4}">
      <dgm:prSet/>
      <dgm:spPr/>
      <dgm:t>
        <a:bodyPr/>
        <a:lstStyle/>
        <a:p>
          <a:endParaRPr lang="fr-FR"/>
        </a:p>
      </dgm:t>
    </dgm:pt>
    <dgm:pt modelId="{7B77D74D-9DA5-4258-9FE0-EC7C1232245B}" type="sibTrans" cxnId="{5809C2F5-5960-4EFF-A6DB-EB234DC923E4}">
      <dgm:prSet/>
      <dgm:spPr/>
      <dgm:t>
        <a:bodyPr/>
        <a:lstStyle/>
        <a:p>
          <a:endParaRPr lang="fr-FR"/>
        </a:p>
      </dgm:t>
    </dgm:pt>
    <dgm:pt modelId="{9F40E5E0-78B2-4FC9-A96D-A3696CDB690E}">
      <dgm:prSet phldrT="[Texte]" custT="1"/>
      <dgm:spPr/>
      <dgm:t>
        <a:bodyPr/>
        <a:lstStyle/>
        <a:p>
          <a:r>
            <a:rPr lang="fr-FR" sz="1600" b="1" dirty="0"/>
            <a:t>Avoir 75 adhérents en GAM</a:t>
          </a:r>
        </a:p>
      </dgm:t>
    </dgm:pt>
    <dgm:pt modelId="{7128D2E1-5E72-4415-BC20-F62A578B3182}" type="parTrans" cxnId="{B8D845A8-08C4-4ACB-A762-E8B02A32360E}">
      <dgm:prSet/>
      <dgm:spPr/>
      <dgm:t>
        <a:bodyPr/>
        <a:lstStyle/>
        <a:p>
          <a:endParaRPr lang="fr-FR"/>
        </a:p>
      </dgm:t>
    </dgm:pt>
    <dgm:pt modelId="{C54E64E1-F017-4379-BEF7-69295867A7DA}" type="sibTrans" cxnId="{B8D845A8-08C4-4ACB-A762-E8B02A32360E}">
      <dgm:prSet/>
      <dgm:spPr/>
      <dgm:t>
        <a:bodyPr/>
        <a:lstStyle/>
        <a:p>
          <a:endParaRPr lang="fr-FR"/>
        </a:p>
      </dgm:t>
    </dgm:pt>
    <dgm:pt modelId="{967D03B3-A4F1-4D29-A7F3-99703CDA2F37}">
      <dgm:prSet custT="1"/>
      <dgm:spPr/>
      <dgm:t>
        <a:bodyPr/>
        <a:lstStyle/>
        <a:p>
          <a:r>
            <a:rPr lang="fr-FR" sz="1800" dirty="0"/>
            <a:t>Faire 2 tournois internes.</a:t>
          </a:r>
        </a:p>
      </dgm:t>
    </dgm:pt>
    <dgm:pt modelId="{F5672D5E-CE21-4311-AE40-47FE7DFDED50}" type="parTrans" cxnId="{D04ED7FD-6781-402F-A365-AF22646E093F}">
      <dgm:prSet/>
      <dgm:spPr/>
      <dgm:t>
        <a:bodyPr/>
        <a:lstStyle/>
        <a:p>
          <a:endParaRPr lang="fr-FR"/>
        </a:p>
      </dgm:t>
    </dgm:pt>
    <dgm:pt modelId="{25FC829F-B590-45A7-B832-FF75D2F6A5E4}" type="sibTrans" cxnId="{D04ED7FD-6781-402F-A365-AF22646E093F}">
      <dgm:prSet/>
      <dgm:spPr/>
      <dgm:t>
        <a:bodyPr/>
        <a:lstStyle/>
        <a:p>
          <a:endParaRPr lang="fr-FR"/>
        </a:p>
      </dgm:t>
    </dgm:pt>
    <dgm:pt modelId="{DEFD2ED6-156E-4F43-84C2-AC89950F1718}">
      <dgm:prSet custT="1"/>
      <dgm:spPr/>
      <dgm:t>
        <a:bodyPr/>
        <a:lstStyle/>
        <a:p>
          <a:r>
            <a:rPr lang="fr-FR" sz="1800" dirty="0"/>
            <a:t>Améliorer le classement des jeunes.</a:t>
          </a:r>
        </a:p>
      </dgm:t>
    </dgm:pt>
    <dgm:pt modelId="{4A8FC8F1-9B29-4215-A42F-2C0BF57C5F5F}" type="parTrans" cxnId="{3167F58B-8AAE-4D39-A174-1E873382ED8C}">
      <dgm:prSet/>
      <dgm:spPr/>
      <dgm:t>
        <a:bodyPr/>
        <a:lstStyle/>
        <a:p>
          <a:endParaRPr lang="fr-FR"/>
        </a:p>
      </dgm:t>
    </dgm:pt>
    <dgm:pt modelId="{0283FF12-5E3B-49F6-89DF-E9CFB87A7414}" type="sibTrans" cxnId="{3167F58B-8AAE-4D39-A174-1E873382ED8C}">
      <dgm:prSet/>
      <dgm:spPr/>
      <dgm:t>
        <a:bodyPr/>
        <a:lstStyle/>
        <a:p>
          <a:endParaRPr lang="fr-FR"/>
        </a:p>
      </dgm:t>
    </dgm:pt>
    <dgm:pt modelId="{A712EF0F-43B9-4CC9-B290-EA04F6AC96EF}">
      <dgm:prSet custT="1"/>
      <dgm:spPr/>
      <dgm:t>
        <a:bodyPr/>
        <a:lstStyle/>
        <a:p>
          <a:r>
            <a:rPr lang="fr-FR" sz="1800" dirty="0"/>
            <a:t>Renforcer le lien avec les Etablissements scolaires</a:t>
          </a:r>
        </a:p>
      </dgm:t>
    </dgm:pt>
    <dgm:pt modelId="{C4C528C4-D893-44F9-B676-A9CF49E95AC7}" type="parTrans" cxnId="{40BA128A-8DEA-42B8-A0DF-872B39358108}">
      <dgm:prSet/>
      <dgm:spPr/>
      <dgm:t>
        <a:bodyPr/>
        <a:lstStyle/>
        <a:p>
          <a:endParaRPr lang="fr-FR"/>
        </a:p>
      </dgm:t>
    </dgm:pt>
    <dgm:pt modelId="{50C3A2D9-1498-48A7-8BE5-C1AFF7F7A3DF}" type="sibTrans" cxnId="{40BA128A-8DEA-42B8-A0DF-872B39358108}">
      <dgm:prSet/>
      <dgm:spPr/>
      <dgm:t>
        <a:bodyPr/>
        <a:lstStyle/>
        <a:p>
          <a:endParaRPr lang="fr-FR"/>
        </a:p>
      </dgm:t>
    </dgm:pt>
    <dgm:pt modelId="{9F9786ED-9BCD-4009-A8E3-1230F4E1BCBA}">
      <dgm:prSet custT="1"/>
      <dgm:spPr/>
      <dgm:t>
        <a:bodyPr/>
        <a:lstStyle/>
        <a:p>
          <a:r>
            <a:rPr lang="fr-FR" sz="1600" b="1" dirty="0"/>
            <a:t>Avoir 12 adhérents en Mini Gym</a:t>
          </a:r>
        </a:p>
      </dgm:t>
    </dgm:pt>
    <dgm:pt modelId="{1506F748-2997-40A8-86E5-0E5514AB0DEF}" type="parTrans" cxnId="{204EDEFA-C4BD-4DAA-BFFA-5268250381B4}">
      <dgm:prSet/>
      <dgm:spPr/>
      <dgm:t>
        <a:bodyPr/>
        <a:lstStyle/>
        <a:p>
          <a:endParaRPr lang="fr-FR"/>
        </a:p>
      </dgm:t>
    </dgm:pt>
    <dgm:pt modelId="{0BFBDCF2-061E-4892-B82F-C626D2888044}" type="sibTrans" cxnId="{204EDEFA-C4BD-4DAA-BFFA-5268250381B4}">
      <dgm:prSet/>
      <dgm:spPr/>
      <dgm:t>
        <a:bodyPr/>
        <a:lstStyle/>
        <a:p>
          <a:endParaRPr lang="fr-FR"/>
        </a:p>
      </dgm:t>
    </dgm:pt>
    <dgm:pt modelId="{1F4AF0B5-0FD3-4E5D-9DED-D29283982A6B}">
      <dgm:prSet custT="1"/>
      <dgm:spPr/>
      <dgm:t>
        <a:bodyPr/>
        <a:lstStyle/>
        <a:p>
          <a:r>
            <a:rPr lang="fr-FR" sz="1600" b="1" dirty="0"/>
            <a:t>Développer les compétitions</a:t>
          </a:r>
        </a:p>
      </dgm:t>
    </dgm:pt>
    <dgm:pt modelId="{50D0EB9B-FDBE-4EEC-94EE-220A372E2ECE}" type="parTrans" cxnId="{42D7DA26-D46E-4885-B063-C56DB830A708}">
      <dgm:prSet/>
      <dgm:spPr/>
      <dgm:t>
        <a:bodyPr/>
        <a:lstStyle/>
        <a:p>
          <a:endParaRPr lang="fr-FR"/>
        </a:p>
      </dgm:t>
    </dgm:pt>
    <dgm:pt modelId="{DB3DB766-0392-47CF-A562-0ED091A55D72}" type="sibTrans" cxnId="{42D7DA26-D46E-4885-B063-C56DB830A708}">
      <dgm:prSet/>
      <dgm:spPr/>
      <dgm:t>
        <a:bodyPr/>
        <a:lstStyle/>
        <a:p>
          <a:endParaRPr lang="fr-FR"/>
        </a:p>
      </dgm:t>
    </dgm:pt>
    <dgm:pt modelId="{312A3F94-EAFE-438A-8B63-C8508B051EC5}">
      <dgm:prSet custT="1"/>
      <dgm:spPr/>
      <dgm:t>
        <a:bodyPr/>
        <a:lstStyle/>
        <a:p>
          <a:r>
            <a:rPr lang="fr-FR" sz="1600" b="1" dirty="0"/>
            <a:t>Améliorer les conditions matérielles de pratique </a:t>
          </a:r>
        </a:p>
      </dgm:t>
    </dgm:pt>
    <dgm:pt modelId="{2F879958-63AC-46D3-9B97-432BDD76902E}" type="parTrans" cxnId="{18F04C6B-171A-4C3F-969E-B775868CA2CC}">
      <dgm:prSet/>
      <dgm:spPr/>
      <dgm:t>
        <a:bodyPr/>
        <a:lstStyle/>
        <a:p>
          <a:endParaRPr lang="fr-FR"/>
        </a:p>
      </dgm:t>
    </dgm:pt>
    <dgm:pt modelId="{FAF388BF-1F89-40AF-9B18-35E44D255BD5}" type="sibTrans" cxnId="{18F04C6B-171A-4C3F-969E-B775868CA2CC}">
      <dgm:prSet/>
      <dgm:spPr/>
      <dgm:t>
        <a:bodyPr/>
        <a:lstStyle/>
        <a:p>
          <a:endParaRPr lang="fr-FR"/>
        </a:p>
      </dgm:t>
    </dgm:pt>
    <dgm:pt modelId="{799C6A42-FCD9-417E-A792-EC33C27C79AA}">
      <dgm:prSet/>
      <dgm:spPr/>
      <dgm:t>
        <a:bodyPr/>
        <a:lstStyle/>
        <a:p>
          <a:endParaRPr lang="fr-FR" dirty="0"/>
        </a:p>
      </dgm:t>
    </dgm:pt>
    <dgm:pt modelId="{EEFB254B-631B-4F39-9D17-C04BA1DB725E}" type="parTrans" cxnId="{02914E60-BD75-444F-AFB0-2510FCF9D187}">
      <dgm:prSet/>
      <dgm:spPr/>
      <dgm:t>
        <a:bodyPr/>
        <a:lstStyle/>
        <a:p>
          <a:endParaRPr lang="fr-FR"/>
        </a:p>
      </dgm:t>
    </dgm:pt>
    <dgm:pt modelId="{6343FC9A-5016-4598-88C7-CBCE4A14EDD6}" type="sibTrans" cxnId="{02914E60-BD75-444F-AFB0-2510FCF9D187}">
      <dgm:prSet/>
      <dgm:spPr/>
      <dgm:t>
        <a:bodyPr/>
        <a:lstStyle/>
        <a:p>
          <a:endParaRPr lang="fr-FR"/>
        </a:p>
      </dgm:t>
    </dgm:pt>
    <dgm:pt modelId="{668C2D20-52A6-4EE6-B919-267266943361}">
      <dgm:prSet/>
      <dgm:spPr/>
      <dgm:t>
        <a:bodyPr/>
        <a:lstStyle/>
        <a:p>
          <a:endParaRPr lang="fr-FR" dirty="0"/>
        </a:p>
      </dgm:t>
    </dgm:pt>
    <dgm:pt modelId="{63A0C8DB-4ABE-41B2-8362-43606D7680CC}" type="parTrans" cxnId="{734B1A3F-EC41-4129-9BBF-32333D06F126}">
      <dgm:prSet/>
      <dgm:spPr/>
      <dgm:t>
        <a:bodyPr/>
        <a:lstStyle/>
        <a:p>
          <a:endParaRPr lang="fr-FR"/>
        </a:p>
      </dgm:t>
    </dgm:pt>
    <dgm:pt modelId="{4A97275B-7DD0-45DA-9B11-79D95EAE2AE4}" type="sibTrans" cxnId="{734B1A3F-EC41-4129-9BBF-32333D06F126}">
      <dgm:prSet/>
      <dgm:spPr/>
      <dgm:t>
        <a:bodyPr/>
        <a:lstStyle/>
        <a:p>
          <a:endParaRPr lang="fr-FR"/>
        </a:p>
      </dgm:t>
    </dgm:pt>
    <dgm:pt modelId="{1CD2E059-9BD9-455E-861B-CA8D7241E231}">
      <dgm:prSet phldrT="[Texte]" custT="1"/>
      <dgm:spPr/>
      <dgm:t>
        <a:bodyPr/>
        <a:lstStyle/>
        <a:p>
          <a:r>
            <a:rPr lang="fr-FR" sz="1400" dirty="0"/>
            <a:t>Encourager la consultation des informations sur le site et sur FB</a:t>
          </a:r>
        </a:p>
      </dgm:t>
    </dgm:pt>
    <dgm:pt modelId="{1B334754-38C1-43BE-89BD-E850B1D42D66}" type="parTrans" cxnId="{EC196AF1-B303-4A8C-91FC-A0A47A3303EC}">
      <dgm:prSet/>
      <dgm:spPr/>
      <dgm:t>
        <a:bodyPr/>
        <a:lstStyle/>
        <a:p>
          <a:endParaRPr lang="fr-FR"/>
        </a:p>
      </dgm:t>
    </dgm:pt>
    <dgm:pt modelId="{666089D8-8CDB-4B58-ADC7-6CBA39859C78}" type="sibTrans" cxnId="{EC196AF1-B303-4A8C-91FC-A0A47A3303EC}">
      <dgm:prSet/>
      <dgm:spPr/>
      <dgm:t>
        <a:bodyPr/>
        <a:lstStyle/>
        <a:p>
          <a:endParaRPr lang="fr-FR"/>
        </a:p>
      </dgm:t>
    </dgm:pt>
    <dgm:pt modelId="{B20B4A82-BE34-4C6F-BBA8-BEF5C59EFF02}">
      <dgm:prSet custT="1"/>
      <dgm:spPr/>
      <dgm:t>
        <a:bodyPr/>
        <a:lstStyle/>
        <a:p>
          <a:r>
            <a:rPr lang="fr-FR" sz="1400" dirty="0"/>
            <a:t>Investir sur des tenues club</a:t>
          </a:r>
        </a:p>
      </dgm:t>
    </dgm:pt>
    <dgm:pt modelId="{81EC6AEF-36BA-4D18-93AA-C8A2F7A38026}" type="parTrans" cxnId="{A37001A4-1E25-4E8E-AF28-65ADCF4CE8AB}">
      <dgm:prSet/>
      <dgm:spPr/>
      <dgm:t>
        <a:bodyPr/>
        <a:lstStyle/>
        <a:p>
          <a:endParaRPr lang="fr-FR"/>
        </a:p>
      </dgm:t>
    </dgm:pt>
    <dgm:pt modelId="{EB3111E0-041D-47EB-B8B0-564B90892502}" type="sibTrans" cxnId="{A37001A4-1E25-4E8E-AF28-65ADCF4CE8AB}">
      <dgm:prSet/>
      <dgm:spPr/>
      <dgm:t>
        <a:bodyPr/>
        <a:lstStyle/>
        <a:p>
          <a:endParaRPr lang="fr-FR"/>
        </a:p>
      </dgm:t>
    </dgm:pt>
    <dgm:pt modelId="{A94B12ED-782D-4C7D-8132-E53E8EC3360B}" type="pres">
      <dgm:prSet presAssocID="{4B03CF0E-FEA8-4859-918D-9805BDB59610}" presName="linearFlow" presStyleCnt="0">
        <dgm:presLayoutVars>
          <dgm:dir/>
          <dgm:animLvl val="lvl"/>
          <dgm:resizeHandles/>
        </dgm:presLayoutVars>
      </dgm:prSet>
      <dgm:spPr/>
    </dgm:pt>
    <dgm:pt modelId="{9C7CDC1B-52FA-4E21-BBA3-F418AACF2BB7}" type="pres">
      <dgm:prSet presAssocID="{2595C9AD-CC1A-4C7F-B0D8-CC5A1B98064E}" presName="compositeNode" presStyleCnt="0">
        <dgm:presLayoutVars>
          <dgm:bulletEnabled val="1"/>
        </dgm:presLayoutVars>
      </dgm:prSet>
      <dgm:spPr/>
    </dgm:pt>
    <dgm:pt modelId="{7451B013-D031-4EAB-8179-2C342626A04E}" type="pres">
      <dgm:prSet presAssocID="{2595C9AD-CC1A-4C7F-B0D8-CC5A1B98064E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EC222F-D8FC-43D8-8314-E4F633EC6C92}" type="pres">
      <dgm:prSet presAssocID="{2595C9AD-CC1A-4C7F-B0D8-CC5A1B98064E}" presName="childNode" presStyleLbl="node1" presStyleIdx="0" presStyleCnt="3">
        <dgm:presLayoutVars>
          <dgm:bulletEnabled val="1"/>
        </dgm:presLayoutVars>
      </dgm:prSet>
      <dgm:spPr/>
    </dgm:pt>
    <dgm:pt modelId="{25F6BEF7-73A3-4FCE-88E9-13D2D906E9FD}" type="pres">
      <dgm:prSet presAssocID="{2595C9AD-CC1A-4C7F-B0D8-CC5A1B98064E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441F14B-E3C7-4F13-B014-56FE1E5F20D3}" type="pres">
      <dgm:prSet presAssocID="{59682239-565E-4215-9C00-5409EB9713E8}" presName="sibTrans" presStyleCnt="0"/>
      <dgm:spPr/>
    </dgm:pt>
    <dgm:pt modelId="{38E6853F-328E-4B37-9E32-6AC5946A206D}" type="pres">
      <dgm:prSet presAssocID="{799C6A42-FCD9-417E-A792-EC33C27C79AA}" presName="compositeNode" presStyleCnt="0">
        <dgm:presLayoutVars>
          <dgm:bulletEnabled val="1"/>
        </dgm:presLayoutVars>
      </dgm:prSet>
      <dgm:spPr/>
    </dgm:pt>
    <dgm:pt modelId="{7771BBF3-5345-401F-8B99-46595DEAA66D}" type="pres">
      <dgm:prSet presAssocID="{799C6A42-FCD9-417E-A792-EC33C27C79A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C2E776-948A-410C-BF98-F4DB96F4A8B6}" type="pres">
      <dgm:prSet presAssocID="{799C6A42-FCD9-417E-A792-EC33C27C79AA}" presName="childNode" presStyleLbl="node1" presStyleIdx="1" presStyleCnt="3" custLinFactNeighborX="-4400" custLinFactNeighborY="-860">
        <dgm:presLayoutVars>
          <dgm:bulletEnabled val="1"/>
        </dgm:presLayoutVars>
      </dgm:prSet>
      <dgm:spPr/>
    </dgm:pt>
    <dgm:pt modelId="{95F37BCE-5602-48E1-B14A-B227FF69A86E}" type="pres">
      <dgm:prSet presAssocID="{799C6A42-FCD9-417E-A792-EC33C27C79AA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DED2BE9D-D8C0-4CBC-8C97-0DA8D7E6F416}" type="pres">
      <dgm:prSet presAssocID="{6343FC9A-5016-4598-88C7-CBCE4A14EDD6}" presName="sibTrans" presStyleCnt="0"/>
      <dgm:spPr/>
    </dgm:pt>
    <dgm:pt modelId="{53DB3834-9315-47A8-8AE9-CC51CB68346D}" type="pres">
      <dgm:prSet presAssocID="{668C2D20-52A6-4EE6-B919-267266943361}" presName="compositeNode" presStyleCnt="0">
        <dgm:presLayoutVars>
          <dgm:bulletEnabled val="1"/>
        </dgm:presLayoutVars>
      </dgm:prSet>
      <dgm:spPr/>
    </dgm:pt>
    <dgm:pt modelId="{5CF46213-D342-44D1-9B49-D18C1A8586C3}" type="pres">
      <dgm:prSet presAssocID="{668C2D20-52A6-4EE6-B919-267266943361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23697B-03AD-469F-8E2F-1E089C400C82}" type="pres">
      <dgm:prSet presAssocID="{668C2D20-52A6-4EE6-B919-267266943361}" presName="childNode" presStyleLbl="node1" presStyleIdx="2" presStyleCnt="3">
        <dgm:presLayoutVars>
          <dgm:bulletEnabled val="1"/>
        </dgm:presLayoutVars>
      </dgm:prSet>
      <dgm:spPr/>
    </dgm:pt>
    <dgm:pt modelId="{8B2FD7B3-2768-4E74-BA6C-480FABFAC2AA}" type="pres">
      <dgm:prSet presAssocID="{668C2D20-52A6-4EE6-B919-267266943361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81563BE7-968D-423B-B860-0A70CD00DC29}" type="presOf" srcId="{A467EB82-4A86-4321-932A-BC71C5A9A799}" destId="{47EC222F-D8FC-43D8-8314-E4F633EC6C92}" srcOrd="0" destOrd="4" presId="urn:microsoft.com/office/officeart/2005/8/layout/hList2"/>
    <dgm:cxn modelId="{F774067C-9203-47B0-8D5F-19BB5E40E0C7}" type="presOf" srcId="{A712EF0F-43B9-4CC9-B290-EA04F6AC96EF}" destId="{0BC2E776-948A-410C-BF98-F4DB96F4A8B6}" srcOrd="0" destOrd="3" presId="urn:microsoft.com/office/officeart/2005/8/layout/hList2"/>
    <dgm:cxn modelId="{D0D04FFF-C8C7-4806-ADFB-182A59C4A0C7}" type="presOf" srcId="{9F40E5E0-78B2-4FC9-A96D-A3696CDB690E}" destId="{0A23697B-03AD-469F-8E2F-1E089C400C82}" srcOrd="0" destOrd="0" presId="urn:microsoft.com/office/officeart/2005/8/layout/hList2"/>
    <dgm:cxn modelId="{EB192724-64FB-4DF7-9761-8DF8B7344E0A}" srcId="{799C6A42-FCD9-417E-A792-EC33C27C79AA}" destId="{5CF59008-0D9E-4C5C-A75C-C5872D386964}" srcOrd="0" destOrd="0" parTransId="{C6500813-0B0B-4F41-B547-92267C55EF80}" sibTransId="{7B90745E-445A-4407-BCDA-C96C551F98C8}"/>
    <dgm:cxn modelId="{D150C7FC-C7C3-411E-BBC9-D9E97366AE9B}" type="presOf" srcId="{799C6A42-FCD9-417E-A792-EC33C27C79AA}" destId="{95F37BCE-5602-48E1-B14A-B227FF69A86E}" srcOrd="0" destOrd="0" presId="urn:microsoft.com/office/officeart/2005/8/layout/hList2"/>
    <dgm:cxn modelId="{5809C2F5-5960-4EFF-A6DB-EB234DC923E4}" srcId="{2595C9AD-CC1A-4C7F-B0D8-CC5A1B98064E}" destId="{A467EB82-4A86-4321-932A-BC71C5A9A799}" srcOrd="4" destOrd="0" parTransId="{3EFC4B38-06B1-4279-9AE7-46F0FD610724}" sibTransId="{7B77D74D-9DA5-4258-9FE0-EC7C1232245B}"/>
    <dgm:cxn modelId="{546891F0-C4E1-450F-8152-57A350402F1F}" type="presOf" srcId="{2595C9AD-CC1A-4C7F-B0D8-CC5A1B98064E}" destId="{25F6BEF7-73A3-4FCE-88E9-13D2D906E9FD}" srcOrd="0" destOrd="0" presId="urn:microsoft.com/office/officeart/2005/8/layout/hList2"/>
    <dgm:cxn modelId="{37394AD9-C403-4D43-A7DC-1ACB3813C76B}" type="presOf" srcId="{66B53DBF-8335-4235-80C1-00F99356BF78}" destId="{47EC222F-D8FC-43D8-8314-E4F633EC6C92}" srcOrd="0" destOrd="3" presId="urn:microsoft.com/office/officeart/2005/8/layout/hList2"/>
    <dgm:cxn modelId="{18F04C6B-171A-4C3F-969E-B775868CA2CC}" srcId="{668C2D20-52A6-4EE6-B919-267266943361}" destId="{312A3F94-EAFE-438A-8B63-C8508B051EC5}" srcOrd="3" destOrd="0" parTransId="{2F879958-63AC-46D3-9B97-432BDD76902E}" sibTransId="{FAF388BF-1F89-40AF-9B18-35E44D255BD5}"/>
    <dgm:cxn modelId="{02914E60-BD75-444F-AFB0-2510FCF9D187}" srcId="{4B03CF0E-FEA8-4859-918D-9805BDB59610}" destId="{799C6A42-FCD9-417E-A792-EC33C27C79AA}" srcOrd="1" destOrd="0" parTransId="{EEFB254B-631B-4F39-9D17-C04BA1DB725E}" sibTransId="{6343FC9A-5016-4598-88C7-CBCE4A14EDD6}"/>
    <dgm:cxn modelId="{4313A1A5-6F89-454A-8108-CE50BFFE4EDB}" srcId="{2595C9AD-CC1A-4C7F-B0D8-CC5A1B98064E}" destId="{FD7B4089-08F5-4F1A-862E-3A11A01CC3C8}" srcOrd="1" destOrd="0" parTransId="{8B30FCCB-73DA-4232-9B25-BA877E2B0576}" sibTransId="{D91891E4-DD42-4E2D-8012-55B1EA027692}"/>
    <dgm:cxn modelId="{397F8589-D209-4C4B-8AA4-BA3E7EE0E48F}" type="presOf" srcId="{1CD2E059-9BD9-455E-861B-CA8D7241E231}" destId="{47EC222F-D8FC-43D8-8314-E4F633EC6C92}" srcOrd="0" destOrd="2" presId="urn:microsoft.com/office/officeart/2005/8/layout/hList2"/>
    <dgm:cxn modelId="{204EDEFA-C4BD-4DAA-BFFA-5268250381B4}" srcId="{668C2D20-52A6-4EE6-B919-267266943361}" destId="{9F9786ED-9BCD-4009-A8E3-1230F4E1BCBA}" srcOrd="1" destOrd="0" parTransId="{1506F748-2997-40A8-86E5-0E5514AB0DEF}" sibTransId="{0BFBDCF2-061E-4892-B82F-C626D2888044}"/>
    <dgm:cxn modelId="{EC196AF1-B303-4A8C-91FC-A0A47A3303EC}" srcId="{2595C9AD-CC1A-4C7F-B0D8-CC5A1B98064E}" destId="{1CD2E059-9BD9-455E-861B-CA8D7241E231}" srcOrd="2" destOrd="0" parTransId="{1B334754-38C1-43BE-89BD-E850B1D42D66}" sibTransId="{666089D8-8CDB-4B58-ADC7-6CBA39859C78}"/>
    <dgm:cxn modelId="{3BA0D0FA-701E-444B-879E-95C2C8D8DC59}" type="presOf" srcId="{668C2D20-52A6-4EE6-B919-267266943361}" destId="{8B2FD7B3-2768-4E74-BA6C-480FABFAC2AA}" srcOrd="0" destOrd="0" presId="urn:microsoft.com/office/officeart/2005/8/layout/hList2"/>
    <dgm:cxn modelId="{382892B8-B9B6-4A26-927B-3E38AD2B64C0}" srcId="{2595C9AD-CC1A-4C7F-B0D8-CC5A1B98064E}" destId="{E06B3976-0B58-41BF-A307-220F72DD6781}" srcOrd="0" destOrd="0" parTransId="{6764EB74-1E73-470E-85F0-E088E8AF2D72}" sibTransId="{680541D5-369B-4BAC-9469-F7796ADA8A12}"/>
    <dgm:cxn modelId="{4D91A7EA-841A-48C4-A95E-1CFEFF8E1D09}" srcId="{4B03CF0E-FEA8-4859-918D-9805BDB59610}" destId="{2595C9AD-CC1A-4C7F-B0D8-CC5A1B98064E}" srcOrd="0" destOrd="0" parTransId="{CB1B262F-F9A6-496F-A4DB-86F4829819A3}" sibTransId="{59682239-565E-4215-9C00-5409EB9713E8}"/>
    <dgm:cxn modelId="{BF5EB612-3ECD-43F6-B537-7BC75C94B6FD}" srcId="{2595C9AD-CC1A-4C7F-B0D8-CC5A1B98064E}" destId="{66B53DBF-8335-4235-80C1-00F99356BF78}" srcOrd="3" destOrd="0" parTransId="{C4B6BD43-491E-499E-BFFD-2824DE10C045}" sibTransId="{D53FC8CD-D782-4286-9AA3-28BB244A2871}"/>
    <dgm:cxn modelId="{EB349621-2267-4A52-96CB-464C7547E222}" type="presOf" srcId="{9F9786ED-9BCD-4009-A8E3-1230F4E1BCBA}" destId="{0A23697B-03AD-469F-8E2F-1E089C400C82}" srcOrd="0" destOrd="1" presId="urn:microsoft.com/office/officeart/2005/8/layout/hList2"/>
    <dgm:cxn modelId="{5117EFB9-D9F2-4D3E-A134-1D6942D34700}" type="presOf" srcId="{DEFD2ED6-156E-4F43-84C2-AC89950F1718}" destId="{0BC2E776-948A-410C-BF98-F4DB96F4A8B6}" srcOrd="0" destOrd="2" presId="urn:microsoft.com/office/officeart/2005/8/layout/hList2"/>
    <dgm:cxn modelId="{42D7DA26-D46E-4885-B063-C56DB830A708}" srcId="{668C2D20-52A6-4EE6-B919-267266943361}" destId="{1F4AF0B5-0FD3-4E5D-9DED-D29283982A6B}" srcOrd="2" destOrd="0" parTransId="{50D0EB9B-FDBE-4EEC-94EE-220A372E2ECE}" sibTransId="{DB3DB766-0392-47CF-A562-0ED091A55D72}"/>
    <dgm:cxn modelId="{62923293-A606-4BD3-A0B3-576BE4C93A05}" type="presOf" srcId="{FD7B4089-08F5-4F1A-862E-3A11A01CC3C8}" destId="{47EC222F-D8FC-43D8-8314-E4F633EC6C92}" srcOrd="0" destOrd="1" presId="urn:microsoft.com/office/officeart/2005/8/layout/hList2"/>
    <dgm:cxn modelId="{B8D845A8-08C4-4ACB-A762-E8B02A32360E}" srcId="{668C2D20-52A6-4EE6-B919-267266943361}" destId="{9F40E5E0-78B2-4FC9-A96D-A3696CDB690E}" srcOrd="0" destOrd="0" parTransId="{7128D2E1-5E72-4415-BC20-F62A578B3182}" sibTransId="{C54E64E1-F017-4379-BEF7-69295867A7DA}"/>
    <dgm:cxn modelId="{0B4C740F-312B-44DB-8BF4-31F8932A3622}" type="presOf" srcId="{312A3F94-EAFE-438A-8B63-C8508B051EC5}" destId="{0A23697B-03AD-469F-8E2F-1E089C400C82}" srcOrd="0" destOrd="3" presId="urn:microsoft.com/office/officeart/2005/8/layout/hList2"/>
    <dgm:cxn modelId="{3167F58B-8AAE-4D39-A174-1E873382ED8C}" srcId="{799C6A42-FCD9-417E-A792-EC33C27C79AA}" destId="{DEFD2ED6-156E-4F43-84C2-AC89950F1718}" srcOrd="2" destOrd="0" parTransId="{4A8FC8F1-9B29-4215-A42F-2C0BF57C5F5F}" sibTransId="{0283FF12-5E3B-49F6-89DF-E9CFB87A7414}"/>
    <dgm:cxn modelId="{E63D27BB-9872-45B2-A8DB-5F88FAB7A350}" type="presOf" srcId="{5CF59008-0D9E-4C5C-A75C-C5872D386964}" destId="{0BC2E776-948A-410C-BF98-F4DB96F4A8B6}" srcOrd="0" destOrd="0" presId="urn:microsoft.com/office/officeart/2005/8/layout/hList2"/>
    <dgm:cxn modelId="{734B1A3F-EC41-4129-9BBF-32333D06F126}" srcId="{4B03CF0E-FEA8-4859-918D-9805BDB59610}" destId="{668C2D20-52A6-4EE6-B919-267266943361}" srcOrd="2" destOrd="0" parTransId="{63A0C8DB-4ABE-41B2-8362-43606D7680CC}" sibTransId="{4A97275B-7DD0-45DA-9B11-79D95EAE2AE4}"/>
    <dgm:cxn modelId="{605AD5B4-C06F-4F65-A2F2-71ED8ED188BC}" type="presOf" srcId="{1F4AF0B5-0FD3-4E5D-9DED-D29283982A6B}" destId="{0A23697B-03AD-469F-8E2F-1E089C400C82}" srcOrd="0" destOrd="2" presId="urn:microsoft.com/office/officeart/2005/8/layout/hList2"/>
    <dgm:cxn modelId="{1018D07B-F87B-4E7E-8A27-EB410863F1F3}" type="presOf" srcId="{4B03CF0E-FEA8-4859-918D-9805BDB59610}" destId="{A94B12ED-782D-4C7D-8132-E53E8EC3360B}" srcOrd="0" destOrd="0" presId="urn:microsoft.com/office/officeart/2005/8/layout/hList2"/>
    <dgm:cxn modelId="{A37001A4-1E25-4E8E-AF28-65ADCF4CE8AB}" srcId="{2595C9AD-CC1A-4C7F-B0D8-CC5A1B98064E}" destId="{B20B4A82-BE34-4C6F-BBA8-BEF5C59EFF02}" srcOrd="5" destOrd="0" parTransId="{81EC6AEF-36BA-4D18-93AA-C8A2F7A38026}" sibTransId="{EB3111E0-041D-47EB-B8B0-564B90892502}"/>
    <dgm:cxn modelId="{9D536427-CF0B-4C7C-ACBD-A61763F58F52}" type="presOf" srcId="{967D03B3-A4F1-4D29-A7F3-99703CDA2F37}" destId="{0BC2E776-948A-410C-BF98-F4DB96F4A8B6}" srcOrd="0" destOrd="1" presId="urn:microsoft.com/office/officeart/2005/8/layout/hList2"/>
    <dgm:cxn modelId="{C658577B-14F1-49F2-A802-A5E4E9A7AA94}" type="presOf" srcId="{B20B4A82-BE34-4C6F-BBA8-BEF5C59EFF02}" destId="{47EC222F-D8FC-43D8-8314-E4F633EC6C92}" srcOrd="0" destOrd="5" presId="urn:microsoft.com/office/officeart/2005/8/layout/hList2"/>
    <dgm:cxn modelId="{87A00EF6-D94D-4A0B-997B-6681D5DEC657}" type="presOf" srcId="{E06B3976-0B58-41BF-A307-220F72DD6781}" destId="{47EC222F-D8FC-43D8-8314-E4F633EC6C92}" srcOrd="0" destOrd="0" presId="urn:microsoft.com/office/officeart/2005/8/layout/hList2"/>
    <dgm:cxn modelId="{40BA128A-8DEA-42B8-A0DF-872B39358108}" srcId="{799C6A42-FCD9-417E-A792-EC33C27C79AA}" destId="{A712EF0F-43B9-4CC9-B290-EA04F6AC96EF}" srcOrd="3" destOrd="0" parTransId="{C4C528C4-D893-44F9-B676-A9CF49E95AC7}" sibTransId="{50C3A2D9-1498-48A7-8BE5-C1AFF7F7A3DF}"/>
    <dgm:cxn modelId="{D04ED7FD-6781-402F-A365-AF22646E093F}" srcId="{799C6A42-FCD9-417E-A792-EC33C27C79AA}" destId="{967D03B3-A4F1-4D29-A7F3-99703CDA2F37}" srcOrd="1" destOrd="0" parTransId="{F5672D5E-CE21-4311-AE40-47FE7DFDED50}" sibTransId="{25FC829F-B590-45A7-B832-FF75D2F6A5E4}"/>
    <dgm:cxn modelId="{D06BB4F3-C0A1-4CC2-AFEF-E24B3FD153A0}" type="presParOf" srcId="{A94B12ED-782D-4C7D-8132-E53E8EC3360B}" destId="{9C7CDC1B-52FA-4E21-BBA3-F418AACF2BB7}" srcOrd="0" destOrd="0" presId="urn:microsoft.com/office/officeart/2005/8/layout/hList2"/>
    <dgm:cxn modelId="{C82984DE-E7DE-4AAD-B656-ACB86ECB00FB}" type="presParOf" srcId="{9C7CDC1B-52FA-4E21-BBA3-F418AACF2BB7}" destId="{7451B013-D031-4EAB-8179-2C342626A04E}" srcOrd="0" destOrd="0" presId="urn:microsoft.com/office/officeart/2005/8/layout/hList2"/>
    <dgm:cxn modelId="{46A97C36-AF75-4468-9B84-D980E0A69526}" type="presParOf" srcId="{9C7CDC1B-52FA-4E21-BBA3-F418AACF2BB7}" destId="{47EC222F-D8FC-43D8-8314-E4F633EC6C92}" srcOrd="1" destOrd="0" presId="urn:microsoft.com/office/officeart/2005/8/layout/hList2"/>
    <dgm:cxn modelId="{A4910223-95BC-4BF6-8531-DDCDDB6E4A98}" type="presParOf" srcId="{9C7CDC1B-52FA-4E21-BBA3-F418AACF2BB7}" destId="{25F6BEF7-73A3-4FCE-88E9-13D2D906E9FD}" srcOrd="2" destOrd="0" presId="urn:microsoft.com/office/officeart/2005/8/layout/hList2"/>
    <dgm:cxn modelId="{4606911B-390F-4325-9DF1-FADE133690CB}" type="presParOf" srcId="{A94B12ED-782D-4C7D-8132-E53E8EC3360B}" destId="{B441F14B-E3C7-4F13-B014-56FE1E5F20D3}" srcOrd="1" destOrd="0" presId="urn:microsoft.com/office/officeart/2005/8/layout/hList2"/>
    <dgm:cxn modelId="{886541E7-FB7A-425C-8630-2EAB07ECCCE0}" type="presParOf" srcId="{A94B12ED-782D-4C7D-8132-E53E8EC3360B}" destId="{38E6853F-328E-4B37-9E32-6AC5946A206D}" srcOrd="2" destOrd="0" presId="urn:microsoft.com/office/officeart/2005/8/layout/hList2"/>
    <dgm:cxn modelId="{012328DC-5E66-457A-98D0-1EC03303DAD3}" type="presParOf" srcId="{38E6853F-328E-4B37-9E32-6AC5946A206D}" destId="{7771BBF3-5345-401F-8B99-46595DEAA66D}" srcOrd="0" destOrd="0" presId="urn:microsoft.com/office/officeart/2005/8/layout/hList2"/>
    <dgm:cxn modelId="{407766CC-B970-49E3-A98F-6733C49DB2FF}" type="presParOf" srcId="{38E6853F-328E-4B37-9E32-6AC5946A206D}" destId="{0BC2E776-948A-410C-BF98-F4DB96F4A8B6}" srcOrd="1" destOrd="0" presId="urn:microsoft.com/office/officeart/2005/8/layout/hList2"/>
    <dgm:cxn modelId="{03BB9E2D-E033-40B9-AAB9-2700CB0DBA19}" type="presParOf" srcId="{38E6853F-328E-4B37-9E32-6AC5946A206D}" destId="{95F37BCE-5602-48E1-B14A-B227FF69A86E}" srcOrd="2" destOrd="0" presId="urn:microsoft.com/office/officeart/2005/8/layout/hList2"/>
    <dgm:cxn modelId="{7AC9DA95-D556-498B-A856-35AF40831A00}" type="presParOf" srcId="{A94B12ED-782D-4C7D-8132-E53E8EC3360B}" destId="{DED2BE9D-D8C0-4CBC-8C97-0DA8D7E6F416}" srcOrd="3" destOrd="0" presId="urn:microsoft.com/office/officeart/2005/8/layout/hList2"/>
    <dgm:cxn modelId="{1757DF24-0C80-4C1C-9FA2-AB9290B9FD09}" type="presParOf" srcId="{A94B12ED-782D-4C7D-8132-E53E8EC3360B}" destId="{53DB3834-9315-47A8-8AE9-CC51CB68346D}" srcOrd="4" destOrd="0" presId="urn:microsoft.com/office/officeart/2005/8/layout/hList2"/>
    <dgm:cxn modelId="{80D889F2-E0F5-4CBB-83F4-6789E34B56E3}" type="presParOf" srcId="{53DB3834-9315-47A8-8AE9-CC51CB68346D}" destId="{5CF46213-D342-44D1-9B49-D18C1A8586C3}" srcOrd="0" destOrd="0" presId="urn:microsoft.com/office/officeart/2005/8/layout/hList2"/>
    <dgm:cxn modelId="{3B1B6367-EA4D-4776-A71A-E703A54B16A2}" type="presParOf" srcId="{53DB3834-9315-47A8-8AE9-CC51CB68346D}" destId="{0A23697B-03AD-469F-8E2F-1E089C400C82}" srcOrd="1" destOrd="0" presId="urn:microsoft.com/office/officeart/2005/8/layout/hList2"/>
    <dgm:cxn modelId="{F9272C3E-9C4A-4B73-A991-9CF1AEF01860}" type="presParOf" srcId="{53DB3834-9315-47A8-8AE9-CC51CB68346D}" destId="{8B2FD7B3-2768-4E74-BA6C-480FABFAC2A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/>
            <a:t>Rapport financier de l’année 2017-2018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/>
            <a:t>Budget de l’année 2018-2019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/>
            <a:t>Présentation du 1</a:t>
          </a:r>
          <a:r>
            <a:rPr lang="fr-FR" baseline="30000" dirty="0"/>
            <a:t>er</a:t>
          </a:r>
          <a:r>
            <a:rPr lang="fr-FR" dirty="0"/>
            <a:t> bilan du Partenariat avec « LA RESIDENCE »</a:t>
          </a:r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/>
            <a:t>Intervention du Maire Adjoint  aux Sports et aux Bâtiments Municipaux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/>
            <a:t>Les rendez-vous 2018-2019</a:t>
          </a:r>
        </a:p>
      </dgm:t>
    </dgm:pt>
    <dgm:pt modelId="{57F13D37-A893-4898-8E27-67A829686B6A}" type="parTrans" cxnId="{051A02E2-A13E-46A9-94BA-D97943568D2C}">
      <dgm:prSet/>
      <dgm:spPr/>
      <dgm:t>
        <a:bodyPr/>
        <a:lstStyle/>
        <a:p>
          <a:endParaRPr lang="fr-FR"/>
        </a:p>
      </dgm:t>
    </dgm:pt>
    <dgm:pt modelId="{2E2E54F7-C5CC-4881-AD5B-155C1DBB1F1E}" type="sibTrans" cxnId="{051A02E2-A13E-46A9-94BA-D97943568D2C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</dgm:pt>
    <dgm:pt modelId="{0C3100F7-B06F-4D61-8952-72DDA3F196CC}" type="pres">
      <dgm:prSet presAssocID="{B9A48CF8-D428-45D1-8969-FBBF15BE7DBA}" presName="accent_2" presStyleCnt="0"/>
      <dgm:spPr/>
    </dgm:pt>
    <dgm:pt modelId="{7A113706-4115-4E46-A0DB-BB2E4C947383}" type="pres">
      <dgm:prSet presAssocID="{B9A48CF8-D428-45D1-8969-FBBF15BE7DBA}" presName="accentRepeatNode" presStyleLbl="solidFgAcc1" presStyleIdx="1" presStyleCnt="7"/>
      <dgm:spPr/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</dgm:pt>
    <dgm:pt modelId="{E9561BC4-D00A-48CE-8C8A-EEF31BA7E3DC}" type="pres">
      <dgm:prSet presAssocID="{2950704D-F612-46DF-93DB-38562274CE0A}" presName="accent_3" presStyleCnt="0"/>
      <dgm:spPr/>
    </dgm:pt>
    <dgm:pt modelId="{0692BF8D-B063-4580-8A2D-225A14481CCD}" type="pres">
      <dgm:prSet presAssocID="{2950704D-F612-46DF-93DB-38562274CE0A}" presName="accentRepeatNode" presStyleLbl="solidFgAcc1" presStyleIdx="2" presStyleCnt="7"/>
      <dgm:spPr/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3278C1AA-E75C-4A24-8172-198DFA59787F}" type="presOf" srcId="{83D21C19-9BBA-47CD-A28C-78897E292876}" destId="{90DEF82D-19AE-4AD6-85C9-882AA6979A47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D46D2F98-581C-453E-92B6-BB4DC1420FB2}" type="presOf" srcId="{414797EB-74B4-4291-AF3E-06BCA64CF6B6}" destId="{BF5F14BC-780E-439D-8CCE-B939CA6246CF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E598B355-FD78-4B67-84AF-34E2549F0F90}" type="presParOf" srcId="{43AFC4E7-46DA-4B7B-B201-0A406A05CAD2}" destId="{90DEF82D-19AE-4AD6-85C9-882AA6979A47}" srcOrd="11" destOrd="0" presId="urn:microsoft.com/office/officeart/2008/layout/VerticalCurvedList"/>
    <dgm:cxn modelId="{A17A9F6F-7E84-44B9-9A05-8DBCECD9FE29}" type="presParOf" srcId="{43AFC4E7-46DA-4B7B-B201-0A406A05CAD2}" destId="{24443A18-902C-46C8-9159-72852470E469}" srcOrd="12" destOrd="0" presId="urn:microsoft.com/office/officeart/2008/layout/VerticalCurvedList"/>
    <dgm:cxn modelId="{C822F455-EA14-4FAE-A2C7-F5DAAA85D446}" type="presParOf" srcId="{24443A18-902C-46C8-9159-72852470E469}" destId="{5B1F49EF-F46F-4EB0-87B2-B210B7586130}" srcOrd="0" destOrd="0" presId="urn:microsoft.com/office/officeart/2008/layout/VerticalCurvedList"/>
    <dgm:cxn modelId="{30E9383D-E660-4608-B5C8-B38ED582D871}" type="presParOf" srcId="{43AFC4E7-46DA-4B7B-B201-0A406A05CAD2}" destId="{BF5F14BC-780E-439D-8CCE-B939CA6246CF}" srcOrd="13" destOrd="0" presId="urn:microsoft.com/office/officeart/2008/layout/VerticalCurvedList"/>
    <dgm:cxn modelId="{02A1D0AD-9DA6-475D-BE49-DF117390C6D5}" type="presParOf" srcId="{43AFC4E7-46DA-4B7B-B201-0A406A05CAD2}" destId="{9C39E1B9-7EF7-4037-AC94-A53D7AE2CF83}" srcOrd="14" destOrd="0" presId="urn:microsoft.com/office/officeart/2008/layout/VerticalCurvedList"/>
    <dgm:cxn modelId="{529AF4A4-F919-4FEF-B667-F97B8078BA59}" type="presParOf" srcId="{9C39E1B9-7EF7-4037-AC94-A53D7AE2CF83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/>
            <a:t>Rapport financier de l’année 2017-2018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/>
            <a:t>Budget de l’année 2018-2019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/>
            <a:t>Présentation du 1</a:t>
          </a:r>
          <a:r>
            <a:rPr lang="fr-FR" baseline="30000" dirty="0"/>
            <a:t>er</a:t>
          </a:r>
          <a:r>
            <a:rPr lang="fr-FR" dirty="0"/>
            <a:t> bilan du Partenariat avec « LA RESIDENCE »</a:t>
          </a:r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/>
            <a:t>Intervention du Maire Adjoint  aux Sports et aux Bâtiments Municipaux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/>
            <a:t>Les rendez-vous 2018-2019</a:t>
          </a:r>
        </a:p>
      </dgm:t>
    </dgm:pt>
    <dgm:pt modelId="{57F13D37-A893-4898-8E27-67A829686B6A}" type="parTrans" cxnId="{051A02E2-A13E-46A9-94BA-D97943568D2C}">
      <dgm:prSet/>
      <dgm:spPr/>
      <dgm:t>
        <a:bodyPr/>
        <a:lstStyle/>
        <a:p>
          <a:endParaRPr lang="fr-FR"/>
        </a:p>
      </dgm:t>
    </dgm:pt>
    <dgm:pt modelId="{2E2E54F7-C5CC-4881-AD5B-155C1DBB1F1E}" type="sibTrans" cxnId="{051A02E2-A13E-46A9-94BA-D97943568D2C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</dgm:pt>
    <dgm:pt modelId="{0C3100F7-B06F-4D61-8952-72DDA3F196CC}" type="pres">
      <dgm:prSet presAssocID="{B9A48CF8-D428-45D1-8969-FBBF15BE7DBA}" presName="accent_2" presStyleCnt="0"/>
      <dgm:spPr/>
    </dgm:pt>
    <dgm:pt modelId="{7A113706-4115-4E46-A0DB-BB2E4C947383}" type="pres">
      <dgm:prSet presAssocID="{B9A48CF8-D428-45D1-8969-FBBF15BE7DBA}" presName="accentRepeatNode" presStyleLbl="solidFgAcc1" presStyleIdx="1" presStyleCnt="7"/>
      <dgm:spPr/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</dgm:pt>
    <dgm:pt modelId="{E9561BC4-D00A-48CE-8C8A-EEF31BA7E3DC}" type="pres">
      <dgm:prSet presAssocID="{2950704D-F612-46DF-93DB-38562274CE0A}" presName="accent_3" presStyleCnt="0"/>
      <dgm:spPr/>
    </dgm:pt>
    <dgm:pt modelId="{0692BF8D-B063-4580-8A2D-225A14481CCD}" type="pres">
      <dgm:prSet presAssocID="{2950704D-F612-46DF-93DB-38562274CE0A}" presName="accentRepeatNode" presStyleLbl="solidFgAcc1" presStyleIdx="2" presStyleCnt="7"/>
      <dgm:spPr/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3278C1AA-E75C-4A24-8172-198DFA59787F}" type="presOf" srcId="{83D21C19-9BBA-47CD-A28C-78897E292876}" destId="{90DEF82D-19AE-4AD6-85C9-882AA6979A47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D46D2F98-581C-453E-92B6-BB4DC1420FB2}" type="presOf" srcId="{414797EB-74B4-4291-AF3E-06BCA64CF6B6}" destId="{BF5F14BC-780E-439D-8CCE-B939CA6246CF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E598B355-FD78-4B67-84AF-34E2549F0F90}" type="presParOf" srcId="{43AFC4E7-46DA-4B7B-B201-0A406A05CAD2}" destId="{90DEF82D-19AE-4AD6-85C9-882AA6979A47}" srcOrd="11" destOrd="0" presId="urn:microsoft.com/office/officeart/2008/layout/VerticalCurvedList"/>
    <dgm:cxn modelId="{A17A9F6F-7E84-44B9-9A05-8DBCECD9FE29}" type="presParOf" srcId="{43AFC4E7-46DA-4B7B-B201-0A406A05CAD2}" destId="{24443A18-902C-46C8-9159-72852470E469}" srcOrd="12" destOrd="0" presId="urn:microsoft.com/office/officeart/2008/layout/VerticalCurvedList"/>
    <dgm:cxn modelId="{C822F455-EA14-4FAE-A2C7-F5DAAA85D446}" type="presParOf" srcId="{24443A18-902C-46C8-9159-72852470E469}" destId="{5B1F49EF-F46F-4EB0-87B2-B210B7586130}" srcOrd="0" destOrd="0" presId="urn:microsoft.com/office/officeart/2008/layout/VerticalCurvedList"/>
    <dgm:cxn modelId="{30E9383D-E660-4608-B5C8-B38ED582D871}" type="presParOf" srcId="{43AFC4E7-46DA-4B7B-B201-0A406A05CAD2}" destId="{BF5F14BC-780E-439D-8CCE-B939CA6246CF}" srcOrd="13" destOrd="0" presId="urn:microsoft.com/office/officeart/2008/layout/VerticalCurvedList"/>
    <dgm:cxn modelId="{02A1D0AD-9DA6-475D-BE49-DF117390C6D5}" type="presParOf" srcId="{43AFC4E7-46DA-4B7B-B201-0A406A05CAD2}" destId="{9C39E1B9-7EF7-4037-AC94-A53D7AE2CF83}" srcOrd="14" destOrd="0" presId="urn:microsoft.com/office/officeart/2008/layout/VerticalCurvedList"/>
    <dgm:cxn modelId="{529AF4A4-F919-4FEF-B667-F97B8078BA59}" type="presParOf" srcId="{9C39E1B9-7EF7-4037-AC94-A53D7AE2CF83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/>
            <a:t>Rapport financier de l’année 2017-2018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/>
            <a:t>Budget de l’année 2018-2019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/>
            <a:t>Présentation du 1</a:t>
          </a:r>
          <a:r>
            <a:rPr lang="fr-FR" baseline="30000" dirty="0"/>
            <a:t>er</a:t>
          </a:r>
          <a:r>
            <a:rPr lang="fr-FR" dirty="0"/>
            <a:t> bilan du Partenariat avec « LA RESIDENCE »</a:t>
          </a:r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/>
            <a:t>Intervention du Maire Adjoint  aux Sports et aux Bâtiments Municipaux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/>
            <a:t>Les rendez-vous 2018-2019</a:t>
          </a:r>
        </a:p>
      </dgm:t>
    </dgm:pt>
    <dgm:pt modelId="{57F13D37-A893-4898-8E27-67A829686B6A}" type="parTrans" cxnId="{051A02E2-A13E-46A9-94BA-D97943568D2C}">
      <dgm:prSet/>
      <dgm:spPr/>
      <dgm:t>
        <a:bodyPr/>
        <a:lstStyle/>
        <a:p>
          <a:endParaRPr lang="fr-FR"/>
        </a:p>
      </dgm:t>
    </dgm:pt>
    <dgm:pt modelId="{2E2E54F7-C5CC-4881-AD5B-155C1DBB1F1E}" type="sibTrans" cxnId="{051A02E2-A13E-46A9-94BA-D97943568D2C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</dgm:pt>
    <dgm:pt modelId="{0C3100F7-B06F-4D61-8952-72DDA3F196CC}" type="pres">
      <dgm:prSet presAssocID="{B9A48CF8-D428-45D1-8969-FBBF15BE7DBA}" presName="accent_2" presStyleCnt="0"/>
      <dgm:spPr/>
    </dgm:pt>
    <dgm:pt modelId="{7A113706-4115-4E46-A0DB-BB2E4C947383}" type="pres">
      <dgm:prSet presAssocID="{B9A48CF8-D428-45D1-8969-FBBF15BE7DBA}" presName="accentRepeatNode" presStyleLbl="solidFgAcc1" presStyleIdx="1" presStyleCnt="7"/>
      <dgm:spPr/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</dgm:pt>
    <dgm:pt modelId="{E9561BC4-D00A-48CE-8C8A-EEF31BA7E3DC}" type="pres">
      <dgm:prSet presAssocID="{2950704D-F612-46DF-93DB-38562274CE0A}" presName="accent_3" presStyleCnt="0"/>
      <dgm:spPr/>
    </dgm:pt>
    <dgm:pt modelId="{0692BF8D-B063-4580-8A2D-225A14481CCD}" type="pres">
      <dgm:prSet presAssocID="{2950704D-F612-46DF-93DB-38562274CE0A}" presName="accentRepeatNode" presStyleLbl="solidFgAcc1" presStyleIdx="2" presStyleCnt="7"/>
      <dgm:spPr/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3278C1AA-E75C-4A24-8172-198DFA59787F}" type="presOf" srcId="{83D21C19-9BBA-47CD-A28C-78897E292876}" destId="{90DEF82D-19AE-4AD6-85C9-882AA6979A47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D46D2F98-581C-453E-92B6-BB4DC1420FB2}" type="presOf" srcId="{414797EB-74B4-4291-AF3E-06BCA64CF6B6}" destId="{BF5F14BC-780E-439D-8CCE-B939CA6246CF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E598B355-FD78-4B67-84AF-34E2549F0F90}" type="presParOf" srcId="{43AFC4E7-46DA-4B7B-B201-0A406A05CAD2}" destId="{90DEF82D-19AE-4AD6-85C9-882AA6979A47}" srcOrd="11" destOrd="0" presId="urn:microsoft.com/office/officeart/2008/layout/VerticalCurvedList"/>
    <dgm:cxn modelId="{A17A9F6F-7E84-44B9-9A05-8DBCECD9FE29}" type="presParOf" srcId="{43AFC4E7-46DA-4B7B-B201-0A406A05CAD2}" destId="{24443A18-902C-46C8-9159-72852470E469}" srcOrd="12" destOrd="0" presId="urn:microsoft.com/office/officeart/2008/layout/VerticalCurvedList"/>
    <dgm:cxn modelId="{C822F455-EA14-4FAE-A2C7-F5DAAA85D446}" type="presParOf" srcId="{24443A18-902C-46C8-9159-72852470E469}" destId="{5B1F49EF-F46F-4EB0-87B2-B210B7586130}" srcOrd="0" destOrd="0" presId="urn:microsoft.com/office/officeart/2008/layout/VerticalCurvedList"/>
    <dgm:cxn modelId="{30E9383D-E660-4608-B5C8-B38ED582D871}" type="presParOf" srcId="{43AFC4E7-46DA-4B7B-B201-0A406A05CAD2}" destId="{BF5F14BC-780E-439D-8CCE-B939CA6246CF}" srcOrd="13" destOrd="0" presId="urn:microsoft.com/office/officeart/2008/layout/VerticalCurvedList"/>
    <dgm:cxn modelId="{02A1D0AD-9DA6-475D-BE49-DF117390C6D5}" type="presParOf" srcId="{43AFC4E7-46DA-4B7B-B201-0A406A05CAD2}" destId="{9C39E1B9-7EF7-4037-AC94-A53D7AE2CF83}" srcOrd="14" destOrd="0" presId="urn:microsoft.com/office/officeart/2008/layout/VerticalCurvedList"/>
    <dgm:cxn modelId="{529AF4A4-F919-4FEF-B667-F97B8078BA59}" type="presParOf" srcId="{9C39E1B9-7EF7-4037-AC94-A53D7AE2CF83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/>
            <a:t>Rapport financier de l’année 2017-2018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/>
            <a:t>Budget de l’année 2018-2019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/>
            <a:t>Présentation du 1</a:t>
          </a:r>
          <a:r>
            <a:rPr lang="fr-FR" baseline="30000" dirty="0"/>
            <a:t>er</a:t>
          </a:r>
          <a:r>
            <a:rPr lang="fr-FR" dirty="0"/>
            <a:t> bilan du Partenariat avec « LA RESIDENCE »</a:t>
          </a:r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/>
            <a:t>Intervention du Maire Adjoint  aux Sports et aux Bâtiments Municipaux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/>
            <a:t>Les rendez-vous 2018-2019</a:t>
          </a:r>
        </a:p>
      </dgm:t>
    </dgm:pt>
    <dgm:pt modelId="{57F13D37-A893-4898-8E27-67A829686B6A}" type="parTrans" cxnId="{051A02E2-A13E-46A9-94BA-D97943568D2C}">
      <dgm:prSet/>
      <dgm:spPr/>
      <dgm:t>
        <a:bodyPr/>
        <a:lstStyle/>
        <a:p>
          <a:endParaRPr lang="fr-FR"/>
        </a:p>
      </dgm:t>
    </dgm:pt>
    <dgm:pt modelId="{2E2E54F7-C5CC-4881-AD5B-155C1DBB1F1E}" type="sibTrans" cxnId="{051A02E2-A13E-46A9-94BA-D97943568D2C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</dgm:pt>
    <dgm:pt modelId="{0C3100F7-B06F-4D61-8952-72DDA3F196CC}" type="pres">
      <dgm:prSet presAssocID="{B9A48CF8-D428-45D1-8969-FBBF15BE7DBA}" presName="accent_2" presStyleCnt="0"/>
      <dgm:spPr/>
    </dgm:pt>
    <dgm:pt modelId="{7A113706-4115-4E46-A0DB-BB2E4C947383}" type="pres">
      <dgm:prSet presAssocID="{B9A48CF8-D428-45D1-8969-FBBF15BE7DBA}" presName="accentRepeatNode" presStyleLbl="solidFgAcc1" presStyleIdx="1" presStyleCnt="7"/>
      <dgm:spPr/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</dgm:pt>
    <dgm:pt modelId="{E9561BC4-D00A-48CE-8C8A-EEF31BA7E3DC}" type="pres">
      <dgm:prSet presAssocID="{2950704D-F612-46DF-93DB-38562274CE0A}" presName="accent_3" presStyleCnt="0"/>
      <dgm:spPr/>
    </dgm:pt>
    <dgm:pt modelId="{0692BF8D-B063-4580-8A2D-225A14481CCD}" type="pres">
      <dgm:prSet presAssocID="{2950704D-F612-46DF-93DB-38562274CE0A}" presName="accentRepeatNode" presStyleLbl="solidFgAcc1" presStyleIdx="2" presStyleCnt="7"/>
      <dgm:spPr/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3278C1AA-E75C-4A24-8172-198DFA59787F}" type="presOf" srcId="{83D21C19-9BBA-47CD-A28C-78897E292876}" destId="{90DEF82D-19AE-4AD6-85C9-882AA6979A47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D46D2F98-581C-453E-92B6-BB4DC1420FB2}" type="presOf" srcId="{414797EB-74B4-4291-AF3E-06BCA64CF6B6}" destId="{BF5F14BC-780E-439D-8CCE-B939CA6246CF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E598B355-FD78-4B67-84AF-34E2549F0F90}" type="presParOf" srcId="{43AFC4E7-46DA-4B7B-B201-0A406A05CAD2}" destId="{90DEF82D-19AE-4AD6-85C9-882AA6979A47}" srcOrd="11" destOrd="0" presId="urn:microsoft.com/office/officeart/2008/layout/VerticalCurvedList"/>
    <dgm:cxn modelId="{A17A9F6F-7E84-44B9-9A05-8DBCECD9FE29}" type="presParOf" srcId="{43AFC4E7-46DA-4B7B-B201-0A406A05CAD2}" destId="{24443A18-902C-46C8-9159-72852470E469}" srcOrd="12" destOrd="0" presId="urn:microsoft.com/office/officeart/2008/layout/VerticalCurvedList"/>
    <dgm:cxn modelId="{C822F455-EA14-4FAE-A2C7-F5DAAA85D446}" type="presParOf" srcId="{24443A18-902C-46C8-9159-72852470E469}" destId="{5B1F49EF-F46F-4EB0-87B2-B210B7586130}" srcOrd="0" destOrd="0" presId="urn:microsoft.com/office/officeart/2008/layout/VerticalCurvedList"/>
    <dgm:cxn modelId="{30E9383D-E660-4608-B5C8-B38ED582D871}" type="presParOf" srcId="{43AFC4E7-46DA-4B7B-B201-0A406A05CAD2}" destId="{BF5F14BC-780E-439D-8CCE-B939CA6246CF}" srcOrd="13" destOrd="0" presId="urn:microsoft.com/office/officeart/2008/layout/VerticalCurvedList"/>
    <dgm:cxn modelId="{02A1D0AD-9DA6-475D-BE49-DF117390C6D5}" type="presParOf" srcId="{43AFC4E7-46DA-4B7B-B201-0A406A05CAD2}" destId="{9C39E1B9-7EF7-4037-AC94-A53D7AE2CF83}" srcOrd="14" destOrd="0" presId="urn:microsoft.com/office/officeart/2008/layout/VerticalCurvedList"/>
    <dgm:cxn modelId="{529AF4A4-F919-4FEF-B667-F97B8078BA59}" type="presParOf" srcId="{9C39E1B9-7EF7-4037-AC94-A53D7AE2CF83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/>
            <a:t>Rapport financier de l’année 2017-2018</a:t>
          </a:r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/>
            <a:t>Budget de l’année 2018-2019</a:t>
          </a:r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/>
            <a:t>Présentation du 1</a:t>
          </a:r>
          <a:r>
            <a:rPr lang="fr-FR" baseline="30000" dirty="0"/>
            <a:t>er</a:t>
          </a:r>
          <a:r>
            <a:rPr lang="fr-FR" dirty="0"/>
            <a:t> bilan du Partenariat avec « LA RESIDENCE »</a:t>
          </a:r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/>
            <a:t>Intervention du Maire Adjoint  aux Sports et aux Bâtiments Municipaux</a:t>
          </a:r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/>
            <a:t>Les rendez-vous 2018-2019</a:t>
          </a:r>
        </a:p>
      </dgm:t>
    </dgm:pt>
    <dgm:pt modelId="{57F13D37-A893-4898-8E27-67A829686B6A}" type="parTrans" cxnId="{051A02E2-A13E-46A9-94BA-D97943568D2C}">
      <dgm:prSet/>
      <dgm:spPr/>
      <dgm:t>
        <a:bodyPr/>
        <a:lstStyle/>
        <a:p>
          <a:endParaRPr lang="fr-FR"/>
        </a:p>
      </dgm:t>
    </dgm:pt>
    <dgm:pt modelId="{2E2E54F7-C5CC-4881-AD5B-155C1DBB1F1E}" type="sibTrans" cxnId="{051A02E2-A13E-46A9-94BA-D97943568D2C}">
      <dgm:prSet/>
      <dgm:spPr/>
      <dgm:t>
        <a:bodyPr/>
        <a:lstStyle/>
        <a:p>
          <a:endParaRPr lang="fr-FR"/>
        </a:p>
      </dgm:t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</dgm:pt>
    <dgm:pt modelId="{43AFC4E7-46DA-4B7B-B201-0A406A05CAD2}" type="pres">
      <dgm:prSet presAssocID="{F010CF21-4A6D-44EF-A02C-3D5169816247}" presName="Name1" presStyleCnt="0"/>
      <dgm:spPr/>
    </dgm:pt>
    <dgm:pt modelId="{C89A3969-C068-41DF-977E-ED5F7B6D0CE6}" type="pres">
      <dgm:prSet presAssocID="{F010CF21-4A6D-44EF-A02C-3D5169816247}" presName="cycle" presStyleCnt="0"/>
      <dgm:spPr/>
    </dgm:pt>
    <dgm:pt modelId="{36B09AF6-20B6-459B-86E4-BA1ECCD29B61}" type="pres">
      <dgm:prSet presAssocID="{F010CF21-4A6D-44EF-A02C-3D5169816247}" presName="srcNode" presStyleLbl="node1" presStyleIdx="0" presStyleCnt="7"/>
      <dgm:spPr/>
    </dgm:pt>
    <dgm:pt modelId="{6940BDDF-1FEF-41BF-B9E9-0FFE3926A970}" type="pres">
      <dgm:prSet presAssocID="{F010CF21-4A6D-44EF-A02C-3D5169816247}" presName="conn" presStyleLbl="parChTrans1D2" presStyleIdx="0" presStyleCnt="1"/>
      <dgm:spPr/>
    </dgm:pt>
    <dgm:pt modelId="{CF948C64-B606-46D3-AF0E-5C95CC7F1D42}" type="pres">
      <dgm:prSet presAssocID="{F010CF21-4A6D-44EF-A02C-3D5169816247}" presName="extraNode" presStyleLbl="node1" presStyleIdx="0" presStyleCnt="7"/>
      <dgm:spPr/>
    </dgm:pt>
    <dgm:pt modelId="{4485BF69-EF87-4AEE-AFDF-DE2F8D2ACCD9}" type="pres">
      <dgm:prSet presAssocID="{F010CF21-4A6D-44EF-A02C-3D5169816247}" presName="dstNode" presStyleLbl="node1" presStyleIdx="0" presStyleCnt="7"/>
      <dgm:spPr/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</dgm:pt>
    <dgm:pt modelId="{10D97C5B-BA88-4603-BEB8-816B9E26E1E0}" type="pres">
      <dgm:prSet presAssocID="{59788018-3182-43A3-8988-94BE0745A02A}" presName="accent_1" presStyleCnt="0"/>
      <dgm:spPr/>
    </dgm:pt>
    <dgm:pt modelId="{EBBCF617-4DDB-47D0-98C7-99413FA904B7}" type="pres">
      <dgm:prSet presAssocID="{59788018-3182-43A3-8988-94BE0745A02A}" presName="accentRepeatNode" presStyleLbl="solidFgAcc1" presStyleIdx="0" presStyleCnt="7"/>
      <dgm:spPr/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</dgm:pt>
    <dgm:pt modelId="{0C3100F7-B06F-4D61-8952-72DDA3F196CC}" type="pres">
      <dgm:prSet presAssocID="{B9A48CF8-D428-45D1-8969-FBBF15BE7DBA}" presName="accent_2" presStyleCnt="0"/>
      <dgm:spPr/>
    </dgm:pt>
    <dgm:pt modelId="{7A113706-4115-4E46-A0DB-BB2E4C947383}" type="pres">
      <dgm:prSet presAssocID="{B9A48CF8-D428-45D1-8969-FBBF15BE7DBA}" presName="accentRepeatNode" presStyleLbl="solidFgAcc1" presStyleIdx="1" presStyleCnt="7"/>
      <dgm:spPr/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</dgm:pt>
    <dgm:pt modelId="{E9561BC4-D00A-48CE-8C8A-EEF31BA7E3DC}" type="pres">
      <dgm:prSet presAssocID="{2950704D-F612-46DF-93DB-38562274CE0A}" presName="accent_3" presStyleCnt="0"/>
      <dgm:spPr/>
    </dgm:pt>
    <dgm:pt modelId="{0692BF8D-B063-4580-8A2D-225A14481CCD}" type="pres">
      <dgm:prSet presAssocID="{2950704D-F612-46DF-93DB-38562274CE0A}" presName="accentRepeatNode" presStyleLbl="solidFgAcc1" presStyleIdx="2" presStyleCnt="7"/>
      <dgm:spPr/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3278C1AA-E75C-4A24-8172-198DFA59787F}" type="presOf" srcId="{83D21C19-9BBA-47CD-A28C-78897E292876}" destId="{90DEF82D-19AE-4AD6-85C9-882AA6979A47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D46D2F98-581C-453E-92B6-BB4DC1420FB2}" type="presOf" srcId="{414797EB-74B4-4291-AF3E-06BCA64CF6B6}" destId="{BF5F14BC-780E-439D-8CCE-B939CA6246CF}" srcOrd="0" destOrd="0" presId="urn:microsoft.com/office/officeart/2008/layout/VerticalCurvedList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E598B355-FD78-4B67-84AF-34E2549F0F90}" type="presParOf" srcId="{43AFC4E7-46DA-4B7B-B201-0A406A05CAD2}" destId="{90DEF82D-19AE-4AD6-85C9-882AA6979A47}" srcOrd="11" destOrd="0" presId="urn:microsoft.com/office/officeart/2008/layout/VerticalCurvedList"/>
    <dgm:cxn modelId="{A17A9F6F-7E84-44B9-9A05-8DBCECD9FE29}" type="presParOf" srcId="{43AFC4E7-46DA-4B7B-B201-0A406A05CAD2}" destId="{24443A18-902C-46C8-9159-72852470E469}" srcOrd="12" destOrd="0" presId="urn:microsoft.com/office/officeart/2008/layout/VerticalCurvedList"/>
    <dgm:cxn modelId="{C822F455-EA14-4FAE-A2C7-F5DAAA85D446}" type="presParOf" srcId="{24443A18-902C-46C8-9159-72852470E469}" destId="{5B1F49EF-F46F-4EB0-87B2-B210B7586130}" srcOrd="0" destOrd="0" presId="urn:microsoft.com/office/officeart/2008/layout/VerticalCurvedList"/>
    <dgm:cxn modelId="{30E9383D-E660-4608-B5C8-B38ED582D871}" type="presParOf" srcId="{43AFC4E7-46DA-4B7B-B201-0A406A05CAD2}" destId="{BF5F14BC-780E-439D-8CCE-B939CA6246CF}" srcOrd="13" destOrd="0" presId="urn:microsoft.com/office/officeart/2008/layout/VerticalCurvedList"/>
    <dgm:cxn modelId="{02A1D0AD-9DA6-475D-BE49-DF117390C6D5}" type="presParOf" srcId="{43AFC4E7-46DA-4B7B-B201-0A406A05CAD2}" destId="{9C39E1B9-7EF7-4037-AC94-A53D7AE2CF83}" srcOrd="14" destOrd="0" presId="urn:microsoft.com/office/officeart/2008/layout/VerticalCurvedList"/>
    <dgm:cxn modelId="{529AF4A4-F919-4FEF-B667-F97B8078BA59}" type="presParOf" srcId="{9C39E1B9-7EF7-4037-AC94-A53D7AE2CF83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C6C26B-5C44-4280-9EB3-068FD976E08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DE3086-D6B2-489F-AF48-8912E4EC9D72}">
      <dgm:prSet phldrT="[Texte]" custT="1"/>
      <dgm:spPr/>
      <dgm:t>
        <a:bodyPr/>
        <a:lstStyle/>
        <a:p>
          <a:r>
            <a:rPr lang="fr-FR" sz="2400" dirty="0">
              <a:solidFill>
                <a:schemeClr val="tx1"/>
              </a:solidFill>
            </a:rPr>
            <a:t>Elus d’HERBLAY</a:t>
          </a:r>
        </a:p>
      </dgm:t>
    </dgm:pt>
    <dgm:pt modelId="{518E41D5-5D2B-48D8-8E50-947DB28AEA31}" type="parTrans" cxnId="{70917F5B-0E35-4A2A-88D5-B45EBFE53C87}">
      <dgm:prSet/>
      <dgm:spPr/>
      <dgm:t>
        <a:bodyPr/>
        <a:lstStyle/>
        <a:p>
          <a:endParaRPr lang="fr-FR" sz="2800"/>
        </a:p>
      </dgm:t>
    </dgm:pt>
    <dgm:pt modelId="{0DB38E35-C61B-4A48-A372-8FCB75FC5BF9}" type="sibTrans" cxnId="{70917F5B-0E35-4A2A-88D5-B45EBFE53C87}">
      <dgm:prSet/>
      <dgm:spPr/>
      <dgm:t>
        <a:bodyPr/>
        <a:lstStyle/>
        <a:p>
          <a:endParaRPr lang="fr-FR" sz="2800"/>
        </a:p>
      </dgm:t>
    </dgm:pt>
    <dgm:pt modelId="{E7A6D2EE-2FCB-4C10-9D9D-5E61B8C49FEA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Services de la Ville</a:t>
          </a:r>
        </a:p>
      </dgm:t>
    </dgm:pt>
    <dgm:pt modelId="{BBD1B47A-8210-403D-BF33-68BE3F794F6C}" type="parTrans" cxnId="{D445F18D-47F2-42BB-8B52-64A8552A8B9C}">
      <dgm:prSet/>
      <dgm:spPr/>
      <dgm:t>
        <a:bodyPr/>
        <a:lstStyle/>
        <a:p>
          <a:endParaRPr lang="fr-FR" sz="2800"/>
        </a:p>
      </dgm:t>
    </dgm:pt>
    <dgm:pt modelId="{72B07F42-027A-4A6E-B634-2079767EC72A}" type="sibTrans" cxnId="{D445F18D-47F2-42BB-8B52-64A8552A8B9C}">
      <dgm:prSet/>
      <dgm:spPr/>
      <dgm:t>
        <a:bodyPr/>
        <a:lstStyle/>
        <a:p>
          <a:endParaRPr lang="fr-FR" sz="2800"/>
        </a:p>
      </dgm:t>
    </dgm:pt>
    <dgm:pt modelId="{12779662-B3F8-4710-ADEE-2BEA2DF93632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Adhérents</a:t>
          </a:r>
        </a:p>
      </dgm:t>
    </dgm:pt>
    <dgm:pt modelId="{D4F53988-095A-4099-876F-C0E3C417E2EE}" type="parTrans" cxnId="{5A588D24-8742-462B-832A-01DBF8789EEB}">
      <dgm:prSet/>
      <dgm:spPr/>
      <dgm:t>
        <a:bodyPr/>
        <a:lstStyle/>
        <a:p>
          <a:endParaRPr lang="fr-FR" sz="2800"/>
        </a:p>
      </dgm:t>
    </dgm:pt>
    <dgm:pt modelId="{3C5701BA-391C-4E91-B535-08C709BB89B9}" type="sibTrans" cxnId="{5A588D24-8742-462B-832A-01DBF8789EEB}">
      <dgm:prSet/>
      <dgm:spPr/>
      <dgm:t>
        <a:bodyPr/>
        <a:lstStyle/>
        <a:p>
          <a:endParaRPr lang="fr-FR" sz="2800"/>
        </a:p>
      </dgm:t>
    </dgm:pt>
    <dgm:pt modelId="{5620B244-DBE7-4A4A-826A-3DF264E26B6A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Parents</a:t>
          </a:r>
        </a:p>
      </dgm:t>
    </dgm:pt>
    <dgm:pt modelId="{8DB123A2-1991-4953-81F2-50DECC9648E8}" type="parTrans" cxnId="{9ACAEA0C-ADB2-4872-8214-A15F755124E9}">
      <dgm:prSet/>
      <dgm:spPr/>
      <dgm:t>
        <a:bodyPr/>
        <a:lstStyle/>
        <a:p>
          <a:endParaRPr lang="fr-FR" sz="2800"/>
        </a:p>
      </dgm:t>
    </dgm:pt>
    <dgm:pt modelId="{D2D4532C-0577-4870-BC45-0D10B9E1D07C}" type="sibTrans" cxnId="{9ACAEA0C-ADB2-4872-8214-A15F755124E9}">
      <dgm:prSet/>
      <dgm:spPr/>
      <dgm:t>
        <a:bodyPr/>
        <a:lstStyle/>
        <a:p>
          <a:endParaRPr lang="fr-FR" sz="2800"/>
        </a:p>
      </dgm:t>
    </dgm:pt>
    <dgm:pt modelId="{736A51FE-E49C-4364-B07D-F2DCF4CCE02A}">
      <dgm:prSet phldrT="[Texte]" custT="1"/>
      <dgm:spPr>
        <a:solidFill>
          <a:srgbClr val="FA7D7D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Administrateurs</a:t>
          </a:r>
        </a:p>
      </dgm:t>
    </dgm:pt>
    <dgm:pt modelId="{9BD0F94A-E92D-4CFC-86E9-336B2726AA72}" type="parTrans" cxnId="{49D361BB-904D-4A63-A864-A0BB629E1680}">
      <dgm:prSet/>
      <dgm:spPr/>
      <dgm:t>
        <a:bodyPr/>
        <a:lstStyle/>
        <a:p>
          <a:endParaRPr lang="fr-FR" sz="2800"/>
        </a:p>
      </dgm:t>
    </dgm:pt>
    <dgm:pt modelId="{EBA875C8-72DE-4222-8785-4A7F700EC9EB}" type="sibTrans" cxnId="{49D361BB-904D-4A63-A864-A0BB629E1680}">
      <dgm:prSet/>
      <dgm:spPr/>
      <dgm:t>
        <a:bodyPr/>
        <a:lstStyle/>
        <a:p>
          <a:endParaRPr lang="fr-FR" sz="2800"/>
        </a:p>
      </dgm:t>
    </dgm:pt>
    <dgm:pt modelId="{39CCAA7F-6CDD-4354-BD99-351D389C805C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Entraineurs</a:t>
          </a:r>
        </a:p>
      </dgm:t>
    </dgm:pt>
    <dgm:pt modelId="{088D8D5D-7351-46EE-B165-94AFAEBC488B}" type="parTrans" cxnId="{42911385-04BA-4C71-B49F-D88C4269E79D}">
      <dgm:prSet/>
      <dgm:spPr/>
      <dgm:t>
        <a:bodyPr/>
        <a:lstStyle/>
        <a:p>
          <a:endParaRPr lang="fr-FR" sz="2800"/>
        </a:p>
      </dgm:t>
    </dgm:pt>
    <dgm:pt modelId="{E8963229-82B5-49B6-B512-D8E2E27F30DF}" type="sibTrans" cxnId="{42911385-04BA-4C71-B49F-D88C4269E79D}">
      <dgm:prSet/>
      <dgm:spPr/>
      <dgm:t>
        <a:bodyPr/>
        <a:lstStyle/>
        <a:p>
          <a:endParaRPr lang="fr-FR" sz="2800"/>
        </a:p>
      </dgm:t>
    </dgm:pt>
    <dgm:pt modelId="{31EBA06E-ACC4-4D2D-8026-78AE7E1AF21E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2400" dirty="0">
              <a:solidFill>
                <a:schemeClr val="tx1"/>
              </a:solidFill>
            </a:rPr>
            <a:t>Les Partenaires</a:t>
          </a:r>
        </a:p>
      </dgm:t>
    </dgm:pt>
    <dgm:pt modelId="{FE3A9241-799A-4ACC-85CC-997E4C197D9A}" type="parTrans" cxnId="{F2B64098-9E6A-40E0-9D28-5243088F8C26}">
      <dgm:prSet/>
      <dgm:spPr/>
      <dgm:t>
        <a:bodyPr/>
        <a:lstStyle/>
        <a:p>
          <a:endParaRPr lang="fr-FR" sz="2800"/>
        </a:p>
      </dgm:t>
    </dgm:pt>
    <dgm:pt modelId="{22EE287E-9BD7-40C1-B5BC-7273009A9BEF}" type="sibTrans" cxnId="{F2B64098-9E6A-40E0-9D28-5243088F8C26}">
      <dgm:prSet/>
      <dgm:spPr/>
      <dgm:t>
        <a:bodyPr/>
        <a:lstStyle/>
        <a:p>
          <a:endParaRPr lang="fr-FR" sz="2800"/>
        </a:p>
      </dgm:t>
    </dgm:pt>
    <dgm:pt modelId="{54FD7199-B395-4937-BD68-E4F9BC35B2BC}" type="pres">
      <dgm:prSet presAssocID="{DDC6C26B-5C44-4280-9EB3-068FD976E089}" presName="cycle" presStyleCnt="0">
        <dgm:presLayoutVars>
          <dgm:dir/>
          <dgm:resizeHandles val="exact"/>
        </dgm:presLayoutVars>
      </dgm:prSet>
      <dgm:spPr/>
    </dgm:pt>
    <dgm:pt modelId="{D644DDD9-B6F8-4655-8D8B-43C9D6CB8B31}" type="pres">
      <dgm:prSet presAssocID="{96DE3086-D6B2-489F-AF48-8912E4EC9D72}" presName="node" presStyleLbl="node1" presStyleIdx="0" presStyleCnt="7">
        <dgm:presLayoutVars>
          <dgm:bulletEnabled val="1"/>
        </dgm:presLayoutVars>
      </dgm:prSet>
      <dgm:spPr/>
    </dgm:pt>
    <dgm:pt modelId="{0630CB0D-5484-48AC-974A-7422A6AC5BE4}" type="pres">
      <dgm:prSet presAssocID="{96DE3086-D6B2-489F-AF48-8912E4EC9D72}" presName="spNode" presStyleCnt="0"/>
      <dgm:spPr/>
    </dgm:pt>
    <dgm:pt modelId="{6AC8799C-ECCB-4A46-BF36-CC5BC71CC2D7}" type="pres">
      <dgm:prSet presAssocID="{0DB38E35-C61B-4A48-A372-8FCB75FC5BF9}" presName="sibTrans" presStyleLbl="sibTrans1D1" presStyleIdx="0" presStyleCnt="7"/>
      <dgm:spPr/>
    </dgm:pt>
    <dgm:pt modelId="{3E5D2AD9-4686-49B8-B72A-27931EEEC98A}" type="pres">
      <dgm:prSet presAssocID="{E7A6D2EE-2FCB-4C10-9D9D-5E61B8C49FEA}" presName="node" presStyleLbl="node1" presStyleIdx="1" presStyleCnt="7">
        <dgm:presLayoutVars>
          <dgm:bulletEnabled val="1"/>
        </dgm:presLayoutVars>
      </dgm:prSet>
      <dgm:spPr/>
    </dgm:pt>
    <dgm:pt modelId="{C4B0552B-2F5D-4824-9E58-DB9788997F5F}" type="pres">
      <dgm:prSet presAssocID="{E7A6D2EE-2FCB-4C10-9D9D-5E61B8C49FEA}" presName="spNode" presStyleCnt="0"/>
      <dgm:spPr/>
    </dgm:pt>
    <dgm:pt modelId="{51A1BF9F-D5BC-4532-A20E-C97178709D63}" type="pres">
      <dgm:prSet presAssocID="{72B07F42-027A-4A6E-B634-2079767EC72A}" presName="sibTrans" presStyleLbl="sibTrans1D1" presStyleIdx="1" presStyleCnt="7"/>
      <dgm:spPr/>
    </dgm:pt>
    <dgm:pt modelId="{BF2620E6-571C-4256-A0DD-CC7C9B162EE7}" type="pres">
      <dgm:prSet presAssocID="{12779662-B3F8-4710-ADEE-2BEA2DF93632}" presName="node" presStyleLbl="node1" presStyleIdx="2" presStyleCnt="7" custRadScaleRad="100277" custRadScaleInc="3945">
        <dgm:presLayoutVars>
          <dgm:bulletEnabled val="1"/>
        </dgm:presLayoutVars>
      </dgm:prSet>
      <dgm:spPr/>
    </dgm:pt>
    <dgm:pt modelId="{5699870B-CD9B-4443-A7E1-C210A6347CB8}" type="pres">
      <dgm:prSet presAssocID="{12779662-B3F8-4710-ADEE-2BEA2DF93632}" presName="spNode" presStyleCnt="0"/>
      <dgm:spPr/>
    </dgm:pt>
    <dgm:pt modelId="{324CD12F-8702-4DB9-8B3A-D36E9C436545}" type="pres">
      <dgm:prSet presAssocID="{3C5701BA-391C-4E91-B535-08C709BB89B9}" presName="sibTrans" presStyleLbl="sibTrans1D1" presStyleIdx="2" presStyleCnt="7"/>
      <dgm:spPr/>
    </dgm:pt>
    <dgm:pt modelId="{4627FD45-330A-4CCC-BE37-47EB0B9CA3C6}" type="pres">
      <dgm:prSet presAssocID="{5620B244-DBE7-4A4A-826A-3DF264E26B6A}" presName="node" presStyleLbl="node1" presStyleIdx="3" presStyleCnt="7">
        <dgm:presLayoutVars>
          <dgm:bulletEnabled val="1"/>
        </dgm:presLayoutVars>
      </dgm:prSet>
      <dgm:spPr/>
    </dgm:pt>
    <dgm:pt modelId="{481771C6-EFE7-494B-ABD6-1D6046A39F0C}" type="pres">
      <dgm:prSet presAssocID="{5620B244-DBE7-4A4A-826A-3DF264E26B6A}" presName="spNode" presStyleCnt="0"/>
      <dgm:spPr/>
    </dgm:pt>
    <dgm:pt modelId="{B4F13D4D-1EA3-4EC5-9AFC-5CC99767EFE6}" type="pres">
      <dgm:prSet presAssocID="{D2D4532C-0577-4870-BC45-0D10B9E1D07C}" presName="sibTrans" presStyleLbl="sibTrans1D1" presStyleIdx="3" presStyleCnt="7"/>
      <dgm:spPr/>
    </dgm:pt>
    <dgm:pt modelId="{80F3756C-447B-44FC-A73B-DF4F06606C29}" type="pres">
      <dgm:prSet presAssocID="{736A51FE-E49C-4364-B07D-F2DCF4CCE02A}" presName="node" presStyleLbl="node1" presStyleIdx="4" presStyleCnt="7">
        <dgm:presLayoutVars>
          <dgm:bulletEnabled val="1"/>
        </dgm:presLayoutVars>
      </dgm:prSet>
      <dgm:spPr/>
    </dgm:pt>
    <dgm:pt modelId="{1A892405-AF7C-4407-9E46-BC7586A9107A}" type="pres">
      <dgm:prSet presAssocID="{736A51FE-E49C-4364-B07D-F2DCF4CCE02A}" presName="spNode" presStyleCnt="0"/>
      <dgm:spPr/>
    </dgm:pt>
    <dgm:pt modelId="{98311ED8-5FE3-4118-B5BA-55D1B809ACD1}" type="pres">
      <dgm:prSet presAssocID="{EBA875C8-72DE-4222-8785-4A7F700EC9EB}" presName="sibTrans" presStyleLbl="sibTrans1D1" presStyleIdx="4" presStyleCnt="7"/>
      <dgm:spPr/>
    </dgm:pt>
    <dgm:pt modelId="{9EAF265E-4870-4BF1-B3C9-FE4520B01D93}" type="pres">
      <dgm:prSet presAssocID="{39CCAA7F-6CDD-4354-BD99-351D389C805C}" presName="node" presStyleLbl="node1" presStyleIdx="5" presStyleCnt="7">
        <dgm:presLayoutVars>
          <dgm:bulletEnabled val="1"/>
        </dgm:presLayoutVars>
      </dgm:prSet>
      <dgm:spPr/>
    </dgm:pt>
    <dgm:pt modelId="{10CF3F03-CC1D-42F7-91C3-4C8A15DB21EF}" type="pres">
      <dgm:prSet presAssocID="{39CCAA7F-6CDD-4354-BD99-351D389C805C}" presName="spNode" presStyleCnt="0"/>
      <dgm:spPr/>
    </dgm:pt>
    <dgm:pt modelId="{CEE12626-E5FE-44D1-A6FA-1003EBC65203}" type="pres">
      <dgm:prSet presAssocID="{E8963229-82B5-49B6-B512-D8E2E27F30DF}" presName="sibTrans" presStyleLbl="sibTrans1D1" presStyleIdx="5" presStyleCnt="7"/>
      <dgm:spPr/>
    </dgm:pt>
    <dgm:pt modelId="{8AD33B8F-34D6-478E-85D8-E777D4857678}" type="pres">
      <dgm:prSet presAssocID="{31EBA06E-ACC4-4D2D-8026-78AE7E1AF21E}" presName="node" presStyleLbl="node1" presStyleIdx="6" presStyleCnt="7">
        <dgm:presLayoutVars>
          <dgm:bulletEnabled val="1"/>
        </dgm:presLayoutVars>
      </dgm:prSet>
      <dgm:spPr/>
    </dgm:pt>
    <dgm:pt modelId="{0051ED3F-9C40-47F0-BF2C-DEAC401016C0}" type="pres">
      <dgm:prSet presAssocID="{31EBA06E-ACC4-4D2D-8026-78AE7E1AF21E}" presName="spNode" presStyleCnt="0"/>
      <dgm:spPr/>
    </dgm:pt>
    <dgm:pt modelId="{BE085A40-9F98-49A9-AE45-5C95D0B5B263}" type="pres">
      <dgm:prSet presAssocID="{22EE287E-9BD7-40C1-B5BC-7273009A9BEF}" presName="sibTrans" presStyleLbl="sibTrans1D1" presStyleIdx="6" presStyleCnt="7"/>
      <dgm:spPr/>
    </dgm:pt>
  </dgm:ptLst>
  <dgm:cxnLst>
    <dgm:cxn modelId="{D445F18D-47F2-42BB-8B52-64A8552A8B9C}" srcId="{DDC6C26B-5C44-4280-9EB3-068FD976E089}" destId="{E7A6D2EE-2FCB-4C10-9D9D-5E61B8C49FEA}" srcOrd="1" destOrd="0" parTransId="{BBD1B47A-8210-403D-BF33-68BE3F794F6C}" sibTransId="{72B07F42-027A-4A6E-B634-2079767EC72A}"/>
    <dgm:cxn modelId="{B8EFA342-0827-4378-A3BF-BCA34B9FD6C7}" type="presOf" srcId="{DDC6C26B-5C44-4280-9EB3-068FD976E089}" destId="{54FD7199-B395-4937-BD68-E4F9BC35B2BC}" srcOrd="0" destOrd="0" presId="urn:microsoft.com/office/officeart/2005/8/layout/cycle6"/>
    <dgm:cxn modelId="{5A588D24-8742-462B-832A-01DBF8789EEB}" srcId="{DDC6C26B-5C44-4280-9EB3-068FD976E089}" destId="{12779662-B3F8-4710-ADEE-2BEA2DF93632}" srcOrd="2" destOrd="0" parTransId="{D4F53988-095A-4099-876F-C0E3C417E2EE}" sibTransId="{3C5701BA-391C-4E91-B535-08C709BB89B9}"/>
    <dgm:cxn modelId="{50F4AC5D-856B-450E-92ED-DBAC53E603B0}" type="presOf" srcId="{736A51FE-E49C-4364-B07D-F2DCF4CCE02A}" destId="{80F3756C-447B-44FC-A73B-DF4F06606C29}" srcOrd="0" destOrd="0" presId="urn:microsoft.com/office/officeart/2005/8/layout/cycle6"/>
    <dgm:cxn modelId="{3DDF9ABB-0C0F-499C-938E-E80E9FDCAF9D}" type="presOf" srcId="{5620B244-DBE7-4A4A-826A-3DF264E26B6A}" destId="{4627FD45-330A-4CCC-BE37-47EB0B9CA3C6}" srcOrd="0" destOrd="0" presId="urn:microsoft.com/office/officeart/2005/8/layout/cycle6"/>
    <dgm:cxn modelId="{36E9852F-760D-4879-BA21-65CFB3291208}" type="presOf" srcId="{39CCAA7F-6CDD-4354-BD99-351D389C805C}" destId="{9EAF265E-4870-4BF1-B3C9-FE4520B01D93}" srcOrd="0" destOrd="0" presId="urn:microsoft.com/office/officeart/2005/8/layout/cycle6"/>
    <dgm:cxn modelId="{9ACAEA0C-ADB2-4872-8214-A15F755124E9}" srcId="{DDC6C26B-5C44-4280-9EB3-068FD976E089}" destId="{5620B244-DBE7-4A4A-826A-3DF264E26B6A}" srcOrd="3" destOrd="0" parTransId="{8DB123A2-1991-4953-81F2-50DECC9648E8}" sibTransId="{D2D4532C-0577-4870-BC45-0D10B9E1D07C}"/>
    <dgm:cxn modelId="{0D1D7338-7175-4B27-835C-EA9A2F427A20}" type="presOf" srcId="{72B07F42-027A-4A6E-B634-2079767EC72A}" destId="{51A1BF9F-D5BC-4532-A20E-C97178709D63}" srcOrd="0" destOrd="0" presId="urn:microsoft.com/office/officeart/2005/8/layout/cycle6"/>
    <dgm:cxn modelId="{F2B64098-9E6A-40E0-9D28-5243088F8C26}" srcId="{DDC6C26B-5C44-4280-9EB3-068FD976E089}" destId="{31EBA06E-ACC4-4D2D-8026-78AE7E1AF21E}" srcOrd="6" destOrd="0" parTransId="{FE3A9241-799A-4ACC-85CC-997E4C197D9A}" sibTransId="{22EE287E-9BD7-40C1-B5BC-7273009A9BEF}"/>
    <dgm:cxn modelId="{3DD7CE7B-9F52-449A-A70B-A1A8785BFDC0}" type="presOf" srcId="{12779662-B3F8-4710-ADEE-2BEA2DF93632}" destId="{BF2620E6-571C-4256-A0DD-CC7C9B162EE7}" srcOrd="0" destOrd="0" presId="urn:microsoft.com/office/officeart/2005/8/layout/cycle6"/>
    <dgm:cxn modelId="{42911385-04BA-4C71-B49F-D88C4269E79D}" srcId="{DDC6C26B-5C44-4280-9EB3-068FD976E089}" destId="{39CCAA7F-6CDD-4354-BD99-351D389C805C}" srcOrd="5" destOrd="0" parTransId="{088D8D5D-7351-46EE-B165-94AFAEBC488B}" sibTransId="{E8963229-82B5-49B6-B512-D8E2E27F30DF}"/>
    <dgm:cxn modelId="{F6E4B6BD-ED47-4286-A6B3-43B96F53B182}" type="presOf" srcId="{3C5701BA-391C-4E91-B535-08C709BB89B9}" destId="{324CD12F-8702-4DB9-8B3A-D36E9C436545}" srcOrd="0" destOrd="0" presId="urn:microsoft.com/office/officeart/2005/8/layout/cycle6"/>
    <dgm:cxn modelId="{4AC64EB1-31AC-4A61-9E6F-A1699BF23627}" type="presOf" srcId="{EBA875C8-72DE-4222-8785-4A7F700EC9EB}" destId="{98311ED8-5FE3-4118-B5BA-55D1B809ACD1}" srcOrd="0" destOrd="0" presId="urn:microsoft.com/office/officeart/2005/8/layout/cycle6"/>
    <dgm:cxn modelId="{E4ACB6CF-9AA6-48CF-8DE5-1F7032095B56}" type="presOf" srcId="{0DB38E35-C61B-4A48-A372-8FCB75FC5BF9}" destId="{6AC8799C-ECCB-4A46-BF36-CC5BC71CC2D7}" srcOrd="0" destOrd="0" presId="urn:microsoft.com/office/officeart/2005/8/layout/cycle6"/>
    <dgm:cxn modelId="{7B65C531-FFE7-4E3A-8A9A-35C3CB3C21C8}" type="presOf" srcId="{D2D4532C-0577-4870-BC45-0D10B9E1D07C}" destId="{B4F13D4D-1EA3-4EC5-9AFC-5CC99767EFE6}" srcOrd="0" destOrd="0" presId="urn:microsoft.com/office/officeart/2005/8/layout/cycle6"/>
    <dgm:cxn modelId="{6BED1BD3-2264-41F1-8424-1BF612C770E4}" type="presOf" srcId="{96DE3086-D6B2-489F-AF48-8912E4EC9D72}" destId="{D644DDD9-B6F8-4655-8D8B-43C9D6CB8B31}" srcOrd="0" destOrd="0" presId="urn:microsoft.com/office/officeart/2005/8/layout/cycle6"/>
    <dgm:cxn modelId="{70917F5B-0E35-4A2A-88D5-B45EBFE53C87}" srcId="{DDC6C26B-5C44-4280-9EB3-068FD976E089}" destId="{96DE3086-D6B2-489F-AF48-8912E4EC9D72}" srcOrd="0" destOrd="0" parTransId="{518E41D5-5D2B-48D8-8E50-947DB28AEA31}" sibTransId="{0DB38E35-C61B-4A48-A372-8FCB75FC5BF9}"/>
    <dgm:cxn modelId="{C5E53FDB-CF14-499A-8E4C-0AD388BB870A}" type="presOf" srcId="{E7A6D2EE-2FCB-4C10-9D9D-5E61B8C49FEA}" destId="{3E5D2AD9-4686-49B8-B72A-27931EEEC98A}" srcOrd="0" destOrd="0" presId="urn:microsoft.com/office/officeart/2005/8/layout/cycle6"/>
    <dgm:cxn modelId="{9CEE18CD-D4B4-4018-93E8-A6883CD23CEB}" type="presOf" srcId="{E8963229-82B5-49B6-B512-D8E2E27F30DF}" destId="{CEE12626-E5FE-44D1-A6FA-1003EBC65203}" srcOrd="0" destOrd="0" presId="urn:microsoft.com/office/officeart/2005/8/layout/cycle6"/>
    <dgm:cxn modelId="{49D361BB-904D-4A63-A864-A0BB629E1680}" srcId="{DDC6C26B-5C44-4280-9EB3-068FD976E089}" destId="{736A51FE-E49C-4364-B07D-F2DCF4CCE02A}" srcOrd="4" destOrd="0" parTransId="{9BD0F94A-E92D-4CFC-86E9-336B2726AA72}" sibTransId="{EBA875C8-72DE-4222-8785-4A7F700EC9EB}"/>
    <dgm:cxn modelId="{5D00537A-4FB8-4F20-8EA1-E3794EFBF753}" type="presOf" srcId="{31EBA06E-ACC4-4D2D-8026-78AE7E1AF21E}" destId="{8AD33B8F-34D6-478E-85D8-E777D4857678}" srcOrd="0" destOrd="0" presId="urn:microsoft.com/office/officeart/2005/8/layout/cycle6"/>
    <dgm:cxn modelId="{FAB9D925-528C-41A6-A754-ED1DBC7AC365}" type="presOf" srcId="{22EE287E-9BD7-40C1-B5BC-7273009A9BEF}" destId="{BE085A40-9F98-49A9-AE45-5C95D0B5B263}" srcOrd="0" destOrd="0" presId="urn:microsoft.com/office/officeart/2005/8/layout/cycle6"/>
    <dgm:cxn modelId="{E66C76A8-3C23-4A9A-A508-554A4AFAAB23}" type="presParOf" srcId="{54FD7199-B395-4937-BD68-E4F9BC35B2BC}" destId="{D644DDD9-B6F8-4655-8D8B-43C9D6CB8B31}" srcOrd="0" destOrd="0" presId="urn:microsoft.com/office/officeart/2005/8/layout/cycle6"/>
    <dgm:cxn modelId="{C10EC0EC-88A3-49FD-B7DA-C8C5A17E1D53}" type="presParOf" srcId="{54FD7199-B395-4937-BD68-E4F9BC35B2BC}" destId="{0630CB0D-5484-48AC-974A-7422A6AC5BE4}" srcOrd="1" destOrd="0" presId="urn:microsoft.com/office/officeart/2005/8/layout/cycle6"/>
    <dgm:cxn modelId="{19B10A98-4899-4CEF-82C7-704B58340B27}" type="presParOf" srcId="{54FD7199-B395-4937-BD68-E4F9BC35B2BC}" destId="{6AC8799C-ECCB-4A46-BF36-CC5BC71CC2D7}" srcOrd="2" destOrd="0" presId="urn:microsoft.com/office/officeart/2005/8/layout/cycle6"/>
    <dgm:cxn modelId="{FECC0461-0E78-4F81-86A5-1EB10A7CA085}" type="presParOf" srcId="{54FD7199-B395-4937-BD68-E4F9BC35B2BC}" destId="{3E5D2AD9-4686-49B8-B72A-27931EEEC98A}" srcOrd="3" destOrd="0" presId="urn:microsoft.com/office/officeart/2005/8/layout/cycle6"/>
    <dgm:cxn modelId="{96328A94-F657-4DB5-A099-9D4153F089DB}" type="presParOf" srcId="{54FD7199-B395-4937-BD68-E4F9BC35B2BC}" destId="{C4B0552B-2F5D-4824-9E58-DB9788997F5F}" srcOrd="4" destOrd="0" presId="urn:microsoft.com/office/officeart/2005/8/layout/cycle6"/>
    <dgm:cxn modelId="{766EBDEC-680F-4584-8DD0-B7C4159A6D6B}" type="presParOf" srcId="{54FD7199-B395-4937-BD68-E4F9BC35B2BC}" destId="{51A1BF9F-D5BC-4532-A20E-C97178709D63}" srcOrd="5" destOrd="0" presId="urn:microsoft.com/office/officeart/2005/8/layout/cycle6"/>
    <dgm:cxn modelId="{E2039CC3-5268-4FEC-BB7C-2E58B4C952E1}" type="presParOf" srcId="{54FD7199-B395-4937-BD68-E4F9BC35B2BC}" destId="{BF2620E6-571C-4256-A0DD-CC7C9B162EE7}" srcOrd="6" destOrd="0" presId="urn:microsoft.com/office/officeart/2005/8/layout/cycle6"/>
    <dgm:cxn modelId="{93C0031A-FE93-4EBD-AE19-500948B05026}" type="presParOf" srcId="{54FD7199-B395-4937-BD68-E4F9BC35B2BC}" destId="{5699870B-CD9B-4443-A7E1-C210A6347CB8}" srcOrd="7" destOrd="0" presId="urn:microsoft.com/office/officeart/2005/8/layout/cycle6"/>
    <dgm:cxn modelId="{AB2922B8-6793-4C1B-8ADA-DBA6F4F69DD4}" type="presParOf" srcId="{54FD7199-B395-4937-BD68-E4F9BC35B2BC}" destId="{324CD12F-8702-4DB9-8B3A-D36E9C436545}" srcOrd="8" destOrd="0" presId="urn:microsoft.com/office/officeart/2005/8/layout/cycle6"/>
    <dgm:cxn modelId="{49E94434-CC45-4A86-827A-0AD0E4C375CA}" type="presParOf" srcId="{54FD7199-B395-4937-BD68-E4F9BC35B2BC}" destId="{4627FD45-330A-4CCC-BE37-47EB0B9CA3C6}" srcOrd="9" destOrd="0" presId="urn:microsoft.com/office/officeart/2005/8/layout/cycle6"/>
    <dgm:cxn modelId="{32E833ED-9993-4EE5-B5E9-338B92F793FF}" type="presParOf" srcId="{54FD7199-B395-4937-BD68-E4F9BC35B2BC}" destId="{481771C6-EFE7-494B-ABD6-1D6046A39F0C}" srcOrd="10" destOrd="0" presId="urn:microsoft.com/office/officeart/2005/8/layout/cycle6"/>
    <dgm:cxn modelId="{A90D53D2-7BD0-4DAE-858D-6A5D0B1A2ED8}" type="presParOf" srcId="{54FD7199-B395-4937-BD68-E4F9BC35B2BC}" destId="{B4F13D4D-1EA3-4EC5-9AFC-5CC99767EFE6}" srcOrd="11" destOrd="0" presId="urn:microsoft.com/office/officeart/2005/8/layout/cycle6"/>
    <dgm:cxn modelId="{C2D83263-2805-4DAF-9F93-B996C5EEF1B8}" type="presParOf" srcId="{54FD7199-B395-4937-BD68-E4F9BC35B2BC}" destId="{80F3756C-447B-44FC-A73B-DF4F06606C29}" srcOrd="12" destOrd="0" presId="urn:microsoft.com/office/officeart/2005/8/layout/cycle6"/>
    <dgm:cxn modelId="{25451BC9-6A42-409E-A8B1-D88FA05D26A9}" type="presParOf" srcId="{54FD7199-B395-4937-BD68-E4F9BC35B2BC}" destId="{1A892405-AF7C-4407-9E46-BC7586A9107A}" srcOrd="13" destOrd="0" presId="urn:microsoft.com/office/officeart/2005/8/layout/cycle6"/>
    <dgm:cxn modelId="{4F371880-9719-44E2-903B-BB6A365F9BB4}" type="presParOf" srcId="{54FD7199-B395-4937-BD68-E4F9BC35B2BC}" destId="{98311ED8-5FE3-4118-B5BA-55D1B809ACD1}" srcOrd="14" destOrd="0" presId="urn:microsoft.com/office/officeart/2005/8/layout/cycle6"/>
    <dgm:cxn modelId="{A0987881-09E1-4635-8134-92911E88CAA1}" type="presParOf" srcId="{54FD7199-B395-4937-BD68-E4F9BC35B2BC}" destId="{9EAF265E-4870-4BF1-B3C9-FE4520B01D93}" srcOrd="15" destOrd="0" presId="urn:microsoft.com/office/officeart/2005/8/layout/cycle6"/>
    <dgm:cxn modelId="{E1F9E8B5-FD79-437A-B27C-C1BAD016BDC7}" type="presParOf" srcId="{54FD7199-B395-4937-BD68-E4F9BC35B2BC}" destId="{10CF3F03-CC1D-42F7-91C3-4C8A15DB21EF}" srcOrd="16" destOrd="0" presId="urn:microsoft.com/office/officeart/2005/8/layout/cycle6"/>
    <dgm:cxn modelId="{95BF162E-34FF-413E-B7ED-D5B9A1041022}" type="presParOf" srcId="{54FD7199-B395-4937-BD68-E4F9BC35B2BC}" destId="{CEE12626-E5FE-44D1-A6FA-1003EBC65203}" srcOrd="17" destOrd="0" presId="urn:microsoft.com/office/officeart/2005/8/layout/cycle6"/>
    <dgm:cxn modelId="{8C8F3076-573A-4C8B-A0BD-51CBB9EDF3C7}" type="presParOf" srcId="{54FD7199-B395-4937-BD68-E4F9BC35B2BC}" destId="{8AD33B8F-34D6-478E-85D8-E777D4857678}" srcOrd="18" destOrd="0" presId="urn:microsoft.com/office/officeart/2005/8/layout/cycle6"/>
    <dgm:cxn modelId="{28747210-435F-47C3-941B-75AFE4AA906A}" type="presParOf" srcId="{54FD7199-B395-4937-BD68-E4F9BC35B2BC}" destId="{0051ED3F-9C40-47F0-BF2C-DEAC401016C0}" srcOrd="19" destOrd="0" presId="urn:microsoft.com/office/officeart/2005/8/layout/cycle6"/>
    <dgm:cxn modelId="{18002A56-F786-43FE-8BAB-40BB8D14C521}" type="presParOf" srcId="{54FD7199-B395-4937-BD68-E4F9BC35B2BC}" destId="{BE085A40-9F98-49A9-AE45-5C95D0B5B26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6E9D-CEE0-4253-A8E7-0BD98EFB662C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Rapport financier de l’année 2017-2018</a:t>
          </a:r>
        </a:p>
      </dsp:txBody>
      <dsp:txXfrm>
        <a:off x="744179" y="887743"/>
        <a:ext cx="7700170" cy="443627"/>
      </dsp:txXfrm>
    </dsp:sp>
    <dsp:sp modelId="{7A113706-4115-4E46-A0DB-BB2E4C947383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34E8-FFC7-4C4F-89BE-AC8E748C473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0692BF8D-B063-4580-8A2D-225A14481CCD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A03-71CB-414D-840B-5B6A74283EA0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rendez-vous 2018-2019</a:t>
          </a:r>
        </a:p>
      </dsp:txBody>
      <dsp:txXfrm>
        <a:off x="1034626" y="2218919"/>
        <a:ext cx="7409723" cy="443627"/>
      </dsp:txXfrm>
    </dsp:sp>
    <dsp:sp modelId="{D60F798E-526C-4126-9782-B35CCE9CE8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1980-00DC-4CF7-95B2-732EEE3E3F6A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Budget de l’année 2018-2019</a:t>
          </a:r>
        </a:p>
      </dsp:txBody>
      <dsp:txXfrm>
        <a:off x="964333" y="2884751"/>
        <a:ext cx="7480016" cy="443627"/>
      </dsp:txXfrm>
    </dsp:sp>
    <dsp:sp modelId="{1CAC461D-769E-43F1-85D8-A86E37EE9368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EF82D-19AE-4AD6-85C9-882AA6979A4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Présentation du 1</a:t>
          </a:r>
          <a:r>
            <a:rPr lang="fr-FR" sz="2100" kern="1200" baseline="30000" dirty="0"/>
            <a:t>er</a:t>
          </a:r>
          <a:r>
            <a:rPr lang="fr-FR" sz="2100" kern="1200" dirty="0"/>
            <a:t> bilan du Partenariat avec « LA RESIDENCE »</a:t>
          </a:r>
        </a:p>
      </dsp:txBody>
      <dsp:txXfrm>
        <a:off x="744179" y="3550095"/>
        <a:ext cx="7700170" cy="443627"/>
      </dsp:txXfrm>
    </dsp:sp>
    <dsp:sp modelId="{5B1F49EF-F46F-4EB0-87B2-B210B7586130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14BC-780E-439D-8CCE-B939CA6246CF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Intervention du Maire Adjoint  aux Sports et aux Bâtiments Municipaux</a:t>
          </a:r>
        </a:p>
      </dsp:txBody>
      <dsp:txXfrm>
        <a:off x="342434" y="4215927"/>
        <a:ext cx="8101915" cy="443627"/>
      </dsp:txXfrm>
    </dsp:sp>
    <dsp:sp modelId="{5AF5E7EE-A04D-40FC-8300-CF20EEE80831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6BEF7-73A3-4FCE-88E9-13D2D906E9FD}">
      <dsp:nvSpPr>
        <dsp:cNvPr id="0" name=""/>
        <dsp:cNvSpPr/>
      </dsp:nvSpPr>
      <dsp:spPr>
        <a:xfrm rot="16200000">
          <a:off x="-1755544" y="2633892"/>
          <a:ext cx="4010622" cy="39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156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 </a:t>
          </a:r>
        </a:p>
      </dsp:txBody>
      <dsp:txXfrm>
        <a:off x="-1755544" y="2633892"/>
        <a:ext cx="4010622" cy="393625"/>
      </dsp:txXfrm>
    </dsp:sp>
    <dsp:sp modelId="{47EC222F-D8FC-43D8-8314-E4F633EC6C92}">
      <dsp:nvSpPr>
        <dsp:cNvPr id="0" name=""/>
        <dsp:cNvSpPr/>
      </dsp:nvSpPr>
      <dsp:spPr>
        <a:xfrm>
          <a:off x="446579" y="825393"/>
          <a:ext cx="1960673" cy="401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715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Poursuivre l’optimisation du fonctionnement du 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Administrer et faire vivre le site Web et la page </a:t>
          </a:r>
          <a:r>
            <a:rPr lang="fr-FR" sz="1400" kern="1200" dirty="0" err="1"/>
            <a:t>Facebook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Encourager la consultation des informations sur le site et sur FB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Encourager la formation interne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Développer le partenariat avec notre sponsor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Investir sur des tenues club</a:t>
          </a:r>
        </a:p>
      </dsp:txBody>
      <dsp:txXfrm>
        <a:off x="446579" y="825393"/>
        <a:ext cx="1960673" cy="4010622"/>
      </dsp:txXfrm>
    </dsp:sp>
    <dsp:sp modelId="{7451B013-D031-4EAB-8179-2C342626A04E}">
      <dsp:nvSpPr>
        <dsp:cNvPr id="0" name=""/>
        <dsp:cNvSpPr/>
      </dsp:nvSpPr>
      <dsp:spPr>
        <a:xfrm>
          <a:off x="52953" y="305807"/>
          <a:ext cx="787251" cy="78725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37BCE-5602-48E1-B14A-B227FF69A86E}">
      <dsp:nvSpPr>
        <dsp:cNvPr id="0" name=""/>
        <dsp:cNvSpPr/>
      </dsp:nvSpPr>
      <dsp:spPr>
        <a:xfrm rot="16200000">
          <a:off x="1098959" y="2633892"/>
          <a:ext cx="4010622" cy="39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156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1098959" y="2633892"/>
        <a:ext cx="4010622" cy="393625"/>
      </dsp:txXfrm>
    </dsp:sp>
    <dsp:sp modelId="{0BC2E776-948A-410C-BF98-F4DB96F4A8B6}">
      <dsp:nvSpPr>
        <dsp:cNvPr id="0" name=""/>
        <dsp:cNvSpPr/>
      </dsp:nvSpPr>
      <dsp:spPr>
        <a:xfrm>
          <a:off x="3214814" y="790902"/>
          <a:ext cx="1960673" cy="401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715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Développer la compétition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Faire 2 tournois internes.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Améliorer le classement des jeunes.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Renforcer le lien avec les Etablissements scolaires</a:t>
          </a:r>
        </a:p>
      </dsp:txBody>
      <dsp:txXfrm>
        <a:off x="3214814" y="790902"/>
        <a:ext cx="1960673" cy="4010622"/>
      </dsp:txXfrm>
    </dsp:sp>
    <dsp:sp modelId="{7771BBF3-5345-401F-8B99-46595DEAA66D}">
      <dsp:nvSpPr>
        <dsp:cNvPr id="0" name=""/>
        <dsp:cNvSpPr/>
      </dsp:nvSpPr>
      <dsp:spPr>
        <a:xfrm>
          <a:off x="2907458" y="305807"/>
          <a:ext cx="787251" cy="78725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FD7B3-2768-4E74-BA6C-480FABFAC2AA}">
      <dsp:nvSpPr>
        <dsp:cNvPr id="0" name=""/>
        <dsp:cNvSpPr/>
      </dsp:nvSpPr>
      <dsp:spPr>
        <a:xfrm rot="16200000">
          <a:off x="3953464" y="2633892"/>
          <a:ext cx="4010622" cy="39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156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 dirty="0"/>
        </a:p>
      </dsp:txBody>
      <dsp:txXfrm>
        <a:off x="3953464" y="2633892"/>
        <a:ext cx="4010622" cy="393625"/>
      </dsp:txXfrm>
    </dsp:sp>
    <dsp:sp modelId="{0A23697B-03AD-469F-8E2F-1E089C400C82}">
      <dsp:nvSpPr>
        <dsp:cNvPr id="0" name=""/>
        <dsp:cNvSpPr/>
      </dsp:nvSpPr>
      <dsp:spPr>
        <a:xfrm>
          <a:off x="6155588" y="825393"/>
          <a:ext cx="1960673" cy="401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715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Avoir 75 adhérents en GAM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Avoir 12 adhérents en Mini Gym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Développer les compétitions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/>
            <a:t>Améliorer les conditions matérielles de pratique </a:t>
          </a:r>
        </a:p>
      </dsp:txBody>
      <dsp:txXfrm>
        <a:off x="6155588" y="825393"/>
        <a:ext cx="1960673" cy="4010622"/>
      </dsp:txXfrm>
    </dsp:sp>
    <dsp:sp modelId="{5CF46213-D342-44D1-9B49-D18C1A8586C3}">
      <dsp:nvSpPr>
        <dsp:cNvPr id="0" name=""/>
        <dsp:cNvSpPr/>
      </dsp:nvSpPr>
      <dsp:spPr>
        <a:xfrm>
          <a:off x="5761962" y="305807"/>
          <a:ext cx="787251" cy="78725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6E9D-CEE0-4253-A8E7-0BD98EFB662C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Rapport financier de l’année 2017-2018</a:t>
          </a:r>
        </a:p>
      </dsp:txBody>
      <dsp:txXfrm>
        <a:off x="744179" y="887743"/>
        <a:ext cx="7700170" cy="443627"/>
      </dsp:txXfrm>
    </dsp:sp>
    <dsp:sp modelId="{7A113706-4115-4E46-A0DB-BB2E4C947383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34E8-FFC7-4C4F-89BE-AC8E748C473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0692BF8D-B063-4580-8A2D-225A14481CCD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A03-71CB-414D-840B-5B6A74283EA0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rendez-vous 2018-2019</a:t>
          </a:r>
        </a:p>
      </dsp:txBody>
      <dsp:txXfrm>
        <a:off x="1034626" y="2218919"/>
        <a:ext cx="7409723" cy="443627"/>
      </dsp:txXfrm>
    </dsp:sp>
    <dsp:sp modelId="{D60F798E-526C-4126-9782-B35CCE9CE8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1980-00DC-4CF7-95B2-732EEE3E3F6A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Budget de l’année 2018-2019</a:t>
          </a:r>
        </a:p>
      </dsp:txBody>
      <dsp:txXfrm>
        <a:off x="964333" y="2884751"/>
        <a:ext cx="7480016" cy="443627"/>
      </dsp:txXfrm>
    </dsp:sp>
    <dsp:sp modelId="{1CAC461D-769E-43F1-85D8-A86E37EE9368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EF82D-19AE-4AD6-85C9-882AA6979A4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Présentation du 1</a:t>
          </a:r>
          <a:r>
            <a:rPr lang="fr-FR" sz="2100" kern="1200" baseline="30000" dirty="0"/>
            <a:t>er</a:t>
          </a:r>
          <a:r>
            <a:rPr lang="fr-FR" sz="2100" kern="1200" dirty="0"/>
            <a:t> bilan du Partenariat avec « LA RESIDENCE »</a:t>
          </a:r>
        </a:p>
      </dsp:txBody>
      <dsp:txXfrm>
        <a:off x="744179" y="3550095"/>
        <a:ext cx="7700170" cy="443627"/>
      </dsp:txXfrm>
    </dsp:sp>
    <dsp:sp modelId="{5B1F49EF-F46F-4EB0-87B2-B210B7586130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14BC-780E-439D-8CCE-B939CA6246CF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Intervention du Maire Adjoint  aux Sports et aux Bâtiments Municipaux</a:t>
          </a:r>
        </a:p>
      </dsp:txBody>
      <dsp:txXfrm>
        <a:off x="342434" y="4215927"/>
        <a:ext cx="8101915" cy="443627"/>
      </dsp:txXfrm>
    </dsp:sp>
    <dsp:sp modelId="{5AF5E7EE-A04D-40FC-8300-CF20EEE80831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6E9D-CEE0-4253-A8E7-0BD98EFB662C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Rapport financier de l’année 2017-2018</a:t>
          </a:r>
        </a:p>
      </dsp:txBody>
      <dsp:txXfrm>
        <a:off x="744179" y="887743"/>
        <a:ext cx="7700170" cy="443627"/>
      </dsp:txXfrm>
    </dsp:sp>
    <dsp:sp modelId="{7A113706-4115-4E46-A0DB-BB2E4C947383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34E8-FFC7-4C4F-89BE-AC8E748C473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0692BF8D-B063-4580-8A2D-225A14481CCD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A03-71CB-414D-840B-5B6A74283EA0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rendez-vous 2018-2019</a:t>
          </a:r>
        </a:p>
      </dsp:txBody>
      <dsp:txXfrm>
        <a:off x="1034626" y="2218919"/>
        <a:ext cx="7409723" cy="443627"/>
      </dsp:txXfrm>
    </dsp:sp>
    <dsp:sp modelId="{D60F798E-526C-4126-9782-B35CCE9CE8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1980-00DC-4CF7-95B2-732EEE3E3F6A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Budget de l’année 2018-2019</a:t>
          </a:r>
        </a:p>
      </dsp:txBody>
      <dsp:txXfrm>
        <a:off x="964333" y="2884751"/>
        <a:ext cx="7480016" cy="443627"/>
      </dsp:txXfrm>
    </dsp:sp>
    <dsp:sp modelId="{1CAC461D-769E-43F1-85D8-A86E37EE9368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EF82D-19AE-4AD6-85C9-882AA6979A4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Présentation du 1</a:t>
          </a:r>
          <a:r>
            <a:rPr lang="fr-FR" sz="2100" kern="1200" baseline="30000" dirty="0"/>
            <a:t>er</a:t>
          </a:r>
          <a:r>
            <a:rPr lang="fr-FR" sz="2100" kern="1200" dirty="0"/>
            <a:t> bilan du Partenariat avec « LA RESIDENCE »</a:t>
          </a:r>
        </a:p>
      </dsp:txBody>
      <dsp:txXfrm>
        <a:off x="744179" y="3550095"/>
        <a:ext cx="7700170" cy="443627"/>
      </dsp:txXfrm>
    </dsp:sp>
    <dsp:sp modelId="{5B1F49EF-F46F-4EB0-87B2-B210B7586130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14BC-780E-439D-8CCE-B939CA6246CF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Intervention du Maire Adjoint  aux Sports et aux Bâtiments Municipaux</a:t>
          </a:r>
        </a:p>
      </dsp:txBody>
      <dsp:txXfrm>
        <a:off x="342434" y="4215927"/>
        <a:ext cx="8101915" cy="443627"/>
      </dsp:txXfrm>
    </dsp:sp>
    <dsp:sp modelId="{5AF5E7EE-A04D-40FC-8300-CF20EEE80831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6E9D-CEE0-4253-A8E7-0BD98EFB662C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Rapport financier de l’année 2017-2018</a:t>
          </a:r>
        </a:p>
      </dsp:txBody>
      <dsp:txXfrm>
        <a:off x="744179" y="887743"/>
        <a:ext cx="7700170" cy="443627"/>
      </dsp:txXfrm>
    </dsp:sp>
    <dsp:sp modelId="{7A113706-4115-4E46-A0DB-BB2E4C947383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34E8-FFC7-4C4F-89BE-AC8E748C473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0692BF8D-B063-4580-8A2D-225A14481CCD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A03-71CB-414D-840B-5B6A74283EA0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rendez-vous 2018-2019</a:t>
          </a:r>
        </a:p>
      </dsp:txBody>
      <dsp:txXfrm>
        <a:off x="1034626" y="2218919"/>
        <a:ext cx="7409723" cy="443627"/>
      </dsp:txXfrm>
    </dsp:sp>
    <dsp:sp modelId="{D60F798E-526C-4126-9782-B35CCE9CE8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1980-00DC-4CF7-95B2-732EEE3E3F6A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Budget de l’année 2018-2019</a:t>
          </a:r>
        </a:p>
      </dsp:txBody>
      <dsp:txXfrm>
        <a:off x="964333" y="2884751"/>
        <a:ext cx="7480016" cy="443627"/>
      </dsp:txXfrm>
    </dsp:sp>
    <dsp:sp modelId="{1CAC461D-769E-43F1-85D8-A86E37EE9368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EF82D-19AE-4AD6-85C9-882AA6979A4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Présentation du 1</a:t>
          </a:r>
          <a:r>
            <a:rPr lang="fr-FR" sz="2100" kern="1200" baseline="30000" dirty="0"/>
            <a:t>er</a:t>
          </a:r>
          <a:r>
            <a:rPr lang="fr-FR" sz="2100" kern="1200" dirty="0"/>
            <a:t> bilan du Partenariat avec « LA RESIDENCE »</a:t>
          </a:r>
        </a:p>
      </dsp:txBody>
      <dsp:txXfrm>
        <a:off x="744179" y="3550095"/>
        <a:ext cx="7700170" cy="443627"/>
      </dsp:txXfrm>
    </dsp:sp>
    <dsp:sp modelId="{5B1F49EF-F46F-4EB0-87B2-B210B7586130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14BC-780E-439D-8CCE-B939CA6246CF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Intervention du Maire Adjoint  aux Sports et aux Bâtiments Municipaux</a:t>
          </a:r>
        </a:p>
      </dsp:txBody>
      <dsp:txXfrm>
        <a:off x="342434" y="4215927"/>
        <a:ext cx="8101915" cy="443627"/>
      </dsp:txXfrm>
    </dsp:sp>
    <dsp:sp modelId="{5AF5E7EE-A04D-40FC-8300-CF20EEE80831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6E9D-CEE0-4253-A8E7-0BD98EFB662C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Rapport financier de l’année 2017-2018</a:t>
          </a:r>
        </a:p>
      </dsp:txBody>
      <dsp:txXfrm>
        <a:off x="744179" y="887743"/>
        <a:ext cx="7700170" cy="443627"/>
      </dsp:txXfrm>
    </dsp:sp>
    <dsp:sp modelId="{7A113706-4115-4E46-A0DB-BB2E4C947383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34E8-FFC7-4C4F-89BE-AC8E748C473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0692BF8D-B063-4580-8A2D-225A14481CCD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A03-71CB-414D-840B-5B6A74283EA0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rendez-vous 2018-2019</a:t>
          </a:r>
        </a:p>
      </dsp:txBody>
      <dsp:txXfrm>
        <a:off x="1034626" y="2218919"/>
        <a:ext cx="7409723" cy="443627"/>
      </dsp:txXfrm>
    </dsp:sp>
    <dsp:sp modelId="{D60F798E-526C-4126-9782-B35CCE9CE8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1980-00DC-4CF7-95B2-732EEE3E3F6A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Budget de l’année 2018-2019</a:t>
          </a:r>
        </a:p>
      </dsp:txBody>
      <dsp:txXfrm>
        <a:off x="964333" y="2884751"/>
        <a:ext cx="7480016" cy="443627"/>
      </dsp:txXfrm>
    </dsp:sp>
    <dsp:sp modelId="{1CAC461D-769E-43F1-85D8-A86E37EE9368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EF82D-19AE-4AD6-85C9-882AA6979A4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Présentation du 1</a:t>
          </a:r>
          <a:r>
            <a:rPr lang="fr-FR" sz="2100" kern="1200" baseline="30000" dirty="0"/>
            <a:t>er</a:t>
          </a:r>
          <a:r>
            <a:rPr lang="fr-FR" sz="2100" kern="1200" dirty="0"/>
            <a:t> bilan du Partenariat avec « LA RESIDENCE »</a:t>
          </a:r>
        </a:p>
      </dsp:txBody>
      <dsp:txXfrm>
        <a:off x="744179" y="3550095"/>
        <a:ext cx="7700170" cy="443627"/>
      </dsp:txXfrm>
    </dsp:sp>
    <dsp:sp modelId="{5B1F49EF-F46F-4EB0-87B2-B210B7586130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14BC-780E-439D-8CCE-B939CA6246CF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Intervention du Maire Adjoint  aux Sports et aux Bâtiments Municipaux</a:t>
          </a:r>
        </a:p>
      </dsp:txBody>
      <dsp:txXfrm>
        <a:off x="342434" y="4215927"/>
        <a:ext cx="8101915" cy="443627"/>
      </dsp:txXfrm>
    </dsp:sp>
    <dsp:sp modelId="{5AF5E7EE-A04D-40FC-8300-CF20EEE80831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516272" y="-845012"/>
          <a:ext cx="6571491" cy="657149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342434" y="240561"/>
          <a:ext cx="8101915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Rapport moral du Président </a:t>
          </a:r>
        </a:p>
      </dsp:txBody>
      <dsp:txXfrm>
        <a:off x="342434" y="240561"/>
        <a:ext cx="8101915" cy="443627"/>
      </dsp:txXfrm>
    </dsp:sp>
    <dsp:sp modelId="{EBBCF617-4DDB-47D0-98C7-99413FA904B7}">
      <dsp:nvSpPr>
        <dsp:cNvPr id="0" name=""/>
        <dsp:cNvSpPr/>
      </dsp:nvSpPr>
      <dsp:spPr>
        <a:xfrm>
          <a:off x="65167" y="16645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3E6E9D-CEE0-4253-A8E7-0BD98EFB662C}">
      <dsp:nvSpPr>
        <dsp:cNvPr id="0" name=""/>
        <dsp:cNvSpPr/>
      </dsp:nvSpPr>
      <dsp:spPr>
        <a:xfrm>
          <a:off x="744179" y="887743"/>
          <a:ext cx="7700170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Rapport financier de l’année 2017-2018</a:t>
          </a:r>
        </a:p>
      </dsp:txBody>
      <dsp:txXfrm>
        <a:off x="744179" y="887743"/>
        <a:ext cx="7700170" cy="443627"/>
      </dsp:txXfrm>
    </dsp:sp>
    <dsp:sp modelId="{7A113706-4115-4E46-A0DB-BB2E4C947383}">
      <dsp:nvSpPr>
        <dsp:cNvPr id="0" name=""/>
        <dsp:cNvSpPr/>
      </dsp:nvSpPr>
      <dsp:spPr>
        <a:xfrm>
          <a:off x="466912" y="832290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34E8-FFC7-4C4F-89BE-AC8E748C473B}">
      <dsp:nvSpPr>
        <dsp:cNvPr id="0" name=""/>
        <dsp:cNvSpPr/>
      </dsp:nvSpPr>
      <dsp:spPr>
        <a:xfrm>
          <a:off x="964333" y="1553087"/>
          <a:ext cx="7480016" cy="443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Élections au Conseil d’Administration </a:t>
          </a:r>
        </a:p>
      </dsp:txBody>
      <dsp:txXfrm>
        <a:off x="964333" y="1553087"/>
        <a:ext cx="7480016" cy="443627"/>
      </dsp:txXfrm>
    </dsp:sp>
    <dsp:sp modelId="{0692BF8D-B063-4580-8A2D-225A14481CCD}">
      <dsp:nvSpPr>
        <dsp:cNvPr id="0" name=""/>
        <dsp:cNvSpPr/>
      </dsp:nvSpPr>
      <dsp:spPr>
        <a:xfrm>
          <a:off x="687066" y="149763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A03-71CB-414D-840B-5B6A74283EA0}">
      <dsp:nvSpPr>
        <dsp:cNvPr id="0" name=""/>
        <dsp:cNvSpPr/>
      </dsp:nvSpPr>
      <dsp:spPr>
        <a:xfrm>
          <a:off x="1034626" y="2218919"/>
          <a:ext cx="7409723" cy="443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rendez-vous 2018-2019</a:t>
          </a:r>
        </a:p>
      </dsp:txBody>
      <dsp:txXfrm>
        <a:off x="1034626" y="2218919"/>
        <a:ext cx="7409723" cy="443627"/>
      </dsp:txXfrm>
    </dsp:sp>
    <dsp:sp modelId="{D60F798E-526C-4126-9782-B35CCE9CE8B1}">
      <dsp:nvSpPr>
        <dsp:cNvPr id="0" name=""/>
        <dsp:cNvSpPr/>
      </dsp:nvSpPr>
      <dsp:spPr>
        <a:xfrm>
          <a:off x="757359" y="2163466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C1980-00DC-4CF7-95B2-732EEE3E3F6A}">
      <dsp:nvSpPr>
        <dsp:cNvPr id="0" name=""/>
        <dsp:cNvSpPr/>
      </dsp:nvSpPr>
      <dsp:spPr>
        <a:xfrm>
          <a:off x="964333" y="2884751"/>
          <a:ext cx="7480016" cy="4436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Budget de l’année 2018-2019</a:t>
          </a:r>
        </a:p>
      </dsp:txBody>
      <dsp:txXfrm>
        <a:off x="964333" y="2884751"/>
        <a:ext cx="7480016" cy="443627"/>
      </dsp:txXfrm>
    </dsp:sp>
    <dsp:sp modelId="{1CAC461D-769E-43F1-85D8-A86E37EE9368}">
      <dsp:nvSpPr>
        <dsp:cNvPr id="0" name=""/>
        <dsp:cNvSpPr/>
      </dsp:nvSpPr>
      <dsp:spPr>
        <a:xfrm>
          <a:off x="687066" y="2829298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EF82D-19AE-4AD6-85C9-882AA6979A47}">
      <dsp:nvSpPr>
        <dsp:cNvPr id="0" name=""/>
        <dsp:cNvSpPr/>
      </dsp:nvSpPr>
      <dsp:spPr>
        <a:xfrm>
          <a:off x="744179" y="3550095"/>
          <a:ext cx="7700170" cy="4436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Présentation du 1</a:t>
          </a:r>
          <a:r>
            <a:rPr lang="fr-FR" sz="2100" kern="1200" baseline="30000" dirty="0"/>
            <a:t>er</a:t>
          </a:r>
          <a:r>
            <a:rPr lang="fr-FR" sz="2100" kern="1200" dirty="0"/>
            <a:t> bilan du Partenariat avec « LA RESIDENCE »</a:t>
          </a:r>
        </a:p>
      </dsp:txBody>
      <dsp:txXfrm>
        <a:off x="744179" y="3550095"/>
        <a:ext cx="7700170" cy="443627"/>
      </dsp:txXfrm>
    </dsp:sp>
    <dsp:sp modelId="{5B1F49EF-F46F-4EB0-87B2-B210B7586130}">
      <dsp:nvSpPr>
        <dsp:cNvPr id="0" name=""/>
        <dsp:cNvSpPr/>
      </dsp:nvSpPr>
      <dsp:spPr>
        <a:xfrm>
          <a:off x="466912" y="3494642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F14BC-780E-439D-8CCE-B939CA6246CF}">
      <dsp:nvSpPr>
        <dsp:cNvPr id="0" name=""/>
        <dsp:cNvSpPr/>
      </dsp:nvSpPr>
      <dsp:spPr>
        <a:xfrm>
          <a:off x="342434" y="4215927"/>
          <a:ext cx="8101915" cy="4436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213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Intervention du Maire Adjoint  aux Sports et aux Bâtiments Municipaux</a:t>
          </a:r>
        </a:p>
      </dsp:txBody>
      <dsp:txXfrm>
        <a:off x="342434" y="4215927"/>
        <a:ext cx="8101915" cy="443627"/>
      </dsp:txXfrm>
    </dsp:sp>
    <dsp:sp modelId="{5AF5E7EE-A04D-40FC-8300-CF20EEE80831}">
      <dsp:nvSpPr>
        <dsp:cNvPr id="0" name=""/>
        <dsp:cNvSpPr/>
      </dsp:nvSpPr>
      <dsp:spPr>
        <a:xfrm>
          <a:off x="65167" y="4160474"/>
          <a:ext cx="554534" cy="554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4DDD9-B6F8-4655-8D8B-43C9D6CB8B31}">
      <dsp:nvSpPr>
        <dsp:cNvPr id="0" name=""/>
        <dsp:cNvSpPr/>
      </dsp:nvSpPr>
      <dsp:spPr>
        <a:xfrm>
          <a:off x="2926015" y="3254"/>
          <a:ext cx="1241759" cy="807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Elus d’HERBLAY</a:t>
          </a:r>
        </a:p>
      </dsp:txBody>
      <dsp:txXfrm>
        <a:off x="2965416" y="42655"/>
        <a:ext cx="1162957" cy="728341"/>
      </dsp:txXfrm>
    </dsp:sp>
    <dsp:sp modelId="{6AC8799C-ECCB-4A46-BF36-CC5BC71CC2D7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2933151" y="87548"/>
              </a:moveTo>
              <a:arcTo wR="2304050" hR="2304050" stAng="17150721" swAng="12564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D2AD9-4686-49B8-B72A-27931EEEC98A}">
      <dsp:nvSpPr>
        <dsp:cNvPr id="0" name=""/>
        <dsp:cNvSpPr/>
      </dsp:nvSpPr>
      <dsp:spPr>
        <a:xfrm>
          <a:off x="4727394" y="870753"/>
          <a:ext cx="1241759" cy="80714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Services de la Ville</a:t>
          </a:r>
        </a:p>
      </dsp:txBody>
      <dsp:txXfrm>
        <a:off x="4766795" y="910154"/>
        <a:ext cx="1162957" cy="728341"/>
      </dsp:txXfrm>
    </dsp:sp>
    <dsp:sp modelId="{51A1BF9F-D5BC-4532-A20E-C97178709D63}">
      <dsp:nvSpPr>
        <dsp:cNvPr id="0" name=""/>
        <dsp:cNvSpPr/>
      </dsp:nvSpPr>
      <dsp:spPr>
        <a:xfrm>
          <a:off x="1248588" y="418199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4363213" y="1270370"/>
              </a:moveTo>
              <a:arcTo wR="2304050" hR="2304050" stAng="20000628" swAng="17692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620E6-571C-4256-A0DD-CC7C9B162EE7}">
      <dsp:nvSpPr>
        <dsp:cNvPr id="0" name=""/>
        <dsp:cNvSpPr/>
      </dsp:nvSpPr>
      <dsp:spPr>
        <a:xfrm>
          <a:off x="5172295" y="2847975"/>
          <a:ext cx="1241759" cy="80714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Adhérents</a:t>
          </a:r>
        </a:p>
      </dsp:txBody>
      <dsp:txXfrm>
        <a:off x="5211696" y="2887376"/>
        <a:ext cx="1162957" cy="728341"/>
      </dsp:txXfrm>
    </dsp:sp>
    <dsp:sp modelId="{324CD12F-8702-4DB9-8B3A-D36E9C436545}">
      <dsp:nvSpPr>
        <dsp:cNvPr id="0" name=""/>
        <dsp:cNvSpPr/>
      </dsp:nvSpPr>
      <dsp:spPr>
        <a:xfrm>
          <a:off x="1255026" y="395364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4396805" y="3267908"/>
              </a:moveTo>
              <a:arcTo wR="2304050" hR="2304050" stAng="1483759" swAng="13199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7FD45-330A-4CCC-BE37-47EB0B9CA3C6}">
      <dsp:nvSpPr>
        <dsp:cNvPr id="0" name=""/>
        <dsp:cNvSpPr/>
      </dsp:nvSpPr>
      <dsp:spPr>
        <a:xfrm>
          <a:off x="3925705" y="4383182"/>
          <a:ext cx="1241759" cy="807143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Parents</a:t>
          </a:r>
        </a:p>
      </dsp:txBody>
      <dsp:txXfrm>
        <a:off x="3965106" y="4422583"/>
        <a:ext cx="1162957" cy="728341"/>
      </dsp:txXfrm>
    </dsp:sp>
    <dsp:sp modelId="{B4F13D4D-1EA3-4EC5-9AFC-5CC99767EFE6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2675385" y="4577980"/>
              </a:moveTo>
              <a:arcTo wR="2304050" hR="2304050" stAng="4843524" swAng="1112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756C-447B-44FC-A73B-DF4F06606C29}">
      <dsp:nvSpPr>
        <dsp:cNvPr id="0" name=""/>
        <dsp:cNvSpPr/>
      </dsp:nvSpPr>
      <dsp:spPr>
        <a:xfrm>
          <a:off x="1926325" y="4383182"/>
          <a:ext cx="1241759" cy="807143"/>
        </a:xfrm>
        <a:prstGeom prst="roundRect">
          <a:avLst/>
        </a:prstGeom>
        <a:solidFill>
          <a:srgbClr val="FA7D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Administrateurs</a:t>
          </a:r>
        </a:p>
      </dsp:txBody>
      <dsp:txXfrm>
        <a:off x="1965726" y="4422583"/>
        <a:ext cx="1162957" cy="728341"/>
      </dsp:txXfrm>
    </dsp:sp>
    <dsp:sp modelId="{98311ED8-5FE3-4118-B5BA-55D1B809ACD1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712423" y="3969994"/>
              </a:moveTo>
              <a:arcTo wR="2304050" hR="2304050" stAng="8021586" swAng="13586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F265E-4870-4BF1-B3C9-FE4520B01D93}">
      <dsp:nvSpPr>
        <dsp:cNvPr id="0" name=""/>
        <dsp:cNvSpPr/>
      </dsp:nvSpPr>
      <dsp:spPr>
        <a:xfrm>
          <a:off x="679732" y="2820004"/>
          <a:ext cx="1241759" cy="80714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Entraineurs</a:t>
          </a:r>
        </a:p>
      </dsp:txBody>
      <dsp:txXfrm>
        <a:off x="719133" y="2859405"/>
        <a:ext cx="1162957" cy="728341"/>
      </dsp:txXfrm>
    </dsp:sp>
    <dsp:sp modelId="{CEE12626-E5FE-44D1-A6FA-1003EBC65203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2062" y="2401514"/>
              </a:moveTo>
              <a:arcTo wR="2304050" hR="2304050" stAng="10654535" swAng="17262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33B8F-34D6-478E-85D8-E777D4857678}">
      <dsp:nvSpPr>
        <dsp:cNvPr id="0" name=""/>
        <dsp:cNvSpPr/>
      </dsp:nvSpPr>
      <dsp:spPr>
        <a:xfrm>
          <a:off x="1124636" y="870753"/>
          <a:ext cx="1241759" cy="80714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tx1"/>
              </a:solidFill>
            </a:rPr>
            <a:t>Les Partenaires</a:t>
          </a:r>
        </a:p>
      </dsp:txBody>
      <dsp:txXfrm>
        <a:off x="1164037" y="910154"/>
        <a:ext cx="1162957" cy="728341"/>
      </dsp:txXfrm>
    </dsp:sp>
    <dsp:sp modelId="{BE085A40-9F98-49A9-AE45-5C95D0B5B263}">
      <dsp:nvSpPr>
        <dsp:cNvPr id="0" name=""/>
        <dsp:cNvSpPr/>
      </dsp:nvSpPr>
      <dsp:spPr>
        <a:xfrm>
          <a:off x="1242844" y="406826"/>
          <a:ext cx="4608100" cy="4608100"/>
        </a:xfrm>
        <a:custGeom>
          <a:avLst/>
          <a:gdLst/>
          <a:ahLst/>
          <a:cxnLst/>
          <a:rect l="0" t="0" r="0" b="0"/>
          <a:pathLst>
            <a:path>
              <a:moveTo>
                <a:pt x="924306" y="458798"/>
              </a:moveTo>
              <a:arcTo wR="2304050" hR="2304050" stAng="13992813" swAng="12564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6BA053A-33DE-1A41-8644-094BC57997AE}" type="datetime1">
              <a:rPr lang="fr-FR"/>
              <a:pPr/>
              <a:t>30/11/2018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57BE7FE-E4A3-0A4D-9492-11C4CDC031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34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36969-D6F7-F94C-8D5E-FCC412260ED5}" type="datetime1">
              <a:rPr lang="fr-FR"/>
              <a:pPr/>
              <a:t>30/11/2018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53EB7-FBAD-6F4B-9076-286EBF24A43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816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0"/>
            <a:ext cx="28797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0001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8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7176" y="2780928"/>
            <a:ext cx="6400800" cy="10715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365125"/>
          </a:xfrm>
        </p:spPr>
        <p:txBody>
          <a:bodyPr/>
          <a:lstStyle>
            <a:lvl1pPr>
              <a:defRPr sz="1800">
                <a:solidFill>
                  <a:srgbClr val="F18B2E"/>
                </a:solidFill>
                <a:cs typeface="Arial" charset="0"/>
              </a:defRPr>
            </a:lvl1pPr>
          </a:lstStyle>
          <a:p>
            <a:fld id="{3B3F0EE5-B9A6-4707-9876-B80B38EB6C3A}" type="datetime1">
              <a:rPr lang="fr-FR" smtClean="0"/>
              <a:pPr/>
              <a:t>30/11/2018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3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64400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05725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D7A03-5B65-994C-83CB-9A48F4F7C8E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8270C17-A942-428D-A484-6D4963496A06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23089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756376-2475-D747-ACF9-EA860B353B8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E19EB8C-A8F2-49EC-A8D6-171D4060586F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30582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1BD3B8-1126-FE4F-BE67-0BA2363E936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EC7B6EE-D6B4-4A8F-A1A8-F15DCB028669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63368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72494-7E8D-764A-A7F3-2C623CB559D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49CE20E-3BA7-4D5E-B8EB-1B6BDFB6F6B9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19242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5A5F7-49BB-DE43-94AA-E6246ECB3A4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EBA55B-4AD3-4EB4-A062-8D7E33EB5E45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88977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C01B0D-47AD-C94F-AF57-90F3E31F95B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027B083-E429-456A-8291-90538FEB539E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00102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7C5AB0-3378-9D46-9B4B-128089A4BD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91642AF-71A7-4F53-99D7-0D4273FC5534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08418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7975"/>
            <a:ext cx="1843088" cy="484981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6013" y="307975"/>
            <a:ext cx="5380037" cy="48498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A30A7-88FD-E242-8EA5-929F059010C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E883A85-CC94-485C-B6A3-125F21404FAF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0187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95536" y="1714488"/>
            <a:ext cx="8424936" cy="3802744"/>
          </a:xfrm>
          <a:prstGeom prst="rect">
            <a:avLst/>
          </a:prstGeom>
        </p:spPr>
        <p:txBody>
          <a:bodyPr/>
          <a:lstStyle>
            <a:lvl1pPr marL="0" indent="-414000">
              <a:spcBef>
                <a:spcPts val="600"/>
              </a:spcBef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800972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963A-43DD-EB43-A4D9-AE323908568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6946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090882" y="3429000"/>
            <a:ext cx="6400800" cy="10715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 b="1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19282" y="1923868"/>
            <a:ext cx="7772400" cy="14700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algn="r">
              <a:defRPr sz="3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7A4251-82A4-1144-8CA4-466AE71FDCF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F5B08B1-E130-4785-968A-0E97F090C81C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58610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3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827584" y="2428868"/>
            <a:ext cx="8247290" cy="3571900"/>
          </a:xfrm>
          <a:prstGeom prst="rect">
            <a:avLst/>
          </a:prstGeom>
        </p:spPr>
        <p:txBody>
          <a:bodyPr/>
          <a:lstStyle>
            <a:lvl1pPr marL="1588" indent="-1588" algn="just">
              <a:buFont typeface="Arial" pitchFamily="34" charset="0"/>
              <a:buNone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F4AAB9A-83AE-584E-8D12-D8C74D9C9CA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10EC6AF3-B907-4D04-B68F-EBD5D641FA97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9324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AF200E0-C85F-3A4A-848A-643236141C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0218F76-A6DA-4797-AE6F-3A1BC664F282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0479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31200" y="66167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800" dirty="0">
              <a:ea typeface="+mn-ea"/>
              <a:cs typeface="+mn-cs"/>
            </a:endParaRP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276600"/>
            <a:ext cx="721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4585492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8584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2978E-2CE7-D545-A572-DBCEF7B3B14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6E08A9-7B66-490D-A76C-2F768EE1CE5E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82138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AF95D1-4956-214C-8F5D-A8F941D5211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135237-E8D9-4890-9612-1C24A2FA43A0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539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A3F5F-D417-FE45-BA36-FD72AD16D5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1AC0B1-31F5-4DD5-B06C-E055F2486436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397441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image" Target="../media/image6.emf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16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4486" y="6306797"/>
            <a:ext cx="1512604" cy="418744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L'HERBLAISIENNE –</a:t>
            </a:r>
          </a:p>
          <a:p>
            <a:pPr algn="ctr">
              <a:defRPr/>
            </a:pPr>
            <a:r>
              <a:rPr lang="fr-FR" sz="800" dirty="0"/>
              <a:t>43 rue du Général de Gaulle</a:t>
            </a:r>
          </a:p>
          <a:p>
            <a:pPr algn="ctr">
              <a:defRPr/>
            </a:pPr>
            <a:r>
              <a:rPr lang="fr-FR" sz="800" dirty="0"/>
              <a:t> 95220 HERBLAY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charset="0"/>
              </a:defRPr>
            </a:lvl1pPr>
          </a:lstStyle>
          <a:p>
            <a:fld id="{F8A22C28-2E41-8349-AB9D-CE900EF092C8}" type="slidenum">
              <a:rPr lang="fr-FR"/>
              <a:pPr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DC4C2F6-4744-4488-8FC2-4C25EAB392D1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Assemblée Générale Ordinaire - 16 11 2017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8" name="Object 12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8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10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116013" y="1924050"/>
            <a:ext cx="7375525" cy="3233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br>
              <a:rPr lang="fr-FR"/>
            </a:br>
            <a:br>
              <a:rPr lang="fr-FR"/>
            </a:br>
            <a:endParaRPr lang="fr-FR"/>
          </a:p>
        </p:txBody>
      </p:sp>
      <p:sp>
        <p:nvSpPr>
          <p:cNvPr id="2" name="Rectangle 1"/>
          <p:cNvSpPr/>
          <p:nvPr>
            <p:custDataLst>
              <p:tags r:id="rId16"/>
            </p:custDataLst>
          </p:nvPr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/>
              <a:t> </a:t>
            </a:r>
          </a:p>
        </p:txBody>
      </p:sp>
      <p:pic>
        <p:nvPicPr>
          <p:cNvPr id="34819" name="Image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24625"/>
            <a:ext cx="76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745172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fld id="{41556B01-E030-8F4C-8743-8C9CBC617DA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9D0F6A0-4F59-4D68-AD96-758C0746EA59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Assemblée Générale Ordinaire - 16 11 2017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7264400" y="307975"/>
            <a:ext cx="730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ctr" rtl="0" fontAlgn="base">
        <a:spcBef>
          <a:spcPct val="20000"/>
        </a:spcBef>
        <a:spcAft>
          <a:spcPct val="0"/>
        </a:spcAft>
        <a:buFont typeface="Arial" charset="0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Calibri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Calibri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100012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cap="none" dirty="0">
                <a:latin typeface="Arial" charset="0"/>
                <a:cs typeface="Arial" charset="0"/>
              </a:rPr>
              <a:t>Assemblée </a:t>
            </a:r>
            <a:br>
              <a:rPr lang="fr-FR" cap="none" dirty="0">
                <a:latin typeface="Arial" charset="0"/>
                <a:cs typeface="Arial" charset="0"/>
              </a:rPr>
            </a:br>
            <a:r>
              <a:rPr lang="fr-FR" cap="none" dirty="0">
                <a:latin typeface="Arial" charset="0"/>
                <a:cs typeface="Arial" charset="0"/>
              </a:rPr>
              <a:t>Générale Ordinaire </a:t>
            </a:r>
          </a:p>
        </p:txBody>
      </p:sp>
      <p:sp>
        <p:nvSpPr>
          <p:cNvPr id="10243" name="Sous-titre 3"/>
          <p:cNvSpPr>
            <a:spLocks noGrp="1"/>
          </p:cNvSpPr>
          <p:nvPr>
            <p:ph type="subTitle" idx="1"/>
          </p:nvPr>
        </p:nvSpPr>
        <p:spPr bwMode="auto">
          <a:xfrm>
            <a:off x="4727274" y="2781300"/>
            <a:ext cx="3800775" cy="1071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>
                <a:latin typeface="Arial" charset="0"/>
                <a:cs typeface="Arial" charset="0"/>
              </a:rPr>
              <a:t>30 Novembre 2018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Arial" charset="0"/>
                <a:cs typeface="Arial" charset="0"/>
              </a:rPr>
              <a:t>Bienvenue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4792" y="3838755"/>
            <a:ext cx="4571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5170" y="3579962"/>
            <a:ext cx="3148641" cy="37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108" name="Picture 4" descr="https://www.lherblaisienne.fr/media/uploaded/sites/10021/partenaire/56be3c055f114_logofondblancffb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6752" y="3860049"/>
            <a:ext cx="1690477" cy="2173470"/>
          </a:xfrm>
          <a:prstGeom prst="rect">
            <a:avLst/>
          </a:prstGeom>
          <a:noFill/>
        </p:spPr>
      </p:pic>
      <p:pic>
        <p:nvPicPr>
          <p:cNvPr id="47110" name="Picture 6" descr="Fédération Française de Gymnast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9673" y="4174757"/>
            <a:ext cx="1759489" cy="1114344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54" y="136370"/>
            <a:ext cx="4662398" cy="66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0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Lancement de la MINI GYM</a:t>
            </a:r>
          </a:p>
          <a:p>
            <a:pPr lvl="0"/>
            <a:endParaRPr lang="fr-FR" sz="1800" dirty="0"/>
          </a:p>
          <a:p>
            <a:pPr lvl="0"/>
            <a:r>
              <a:rPr lang="fr-FR" sz="1800" dirty="0"/>
              <a:t>Fort renouvellement des adhérents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gymnastique masculine 2017 –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6AF261B-E250-4B36-B10B-AF89433F06DA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9876" name="Picture 4" descr="Couver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171" y="727523"/>
            <a:ext cx="2857500" cy="1809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2928" y="1175838"/>
            <a:ext cx="8424936" cy="3802744"/>
          </a:xfrm>
        </p:spPr>
        <p:txBody>
          <a:bodyPr/>
          <a:lstStyle/>
          <a:p>
            <a:r>
              <a:rPr lang="fr-FR" dirty="0"/>
              <a:t> Jeunes </a:t>
            </a:r>
          </a:p>
          <a:p>
            <a:pPr lvl="1"/>
            <a:r>
              <a:rPr lang="fr-FR" dirty="0"/>
              <a:t>2 titres de champion du Val d’Oise</a:t>
            </a:r>
          </a:p>
          <a:p>
            <a:pPr lvl="1"/>
            <a:r>
              <a:rPr lang="fr-FR" dirty="0"/>
              <a:t>6 titres de Vice-champion du Val d’Oise</a:t>
            </a:r>
          </a:p>
          <a:p>
            <a:pPr lvl="1"/>
            <a:r>
              <a:rPr lang="fr-FR" dirty="0"/>
              <a:t>Stages</a:t>
            </a:r>
          </a:p>
          <a:p>
            <a:pPr lvl="1"/>
            <a:endParaRPr lang="fr-FR" dirty="0"/>
          </a:p>
          <a:p>
            <a:r>
              <a:rPr lang="fr-FR" dirty="0"/>
              <a:t>Interclubs Séniors</a:t>
            </a:r>
          </a:p>
          <a:p>
            <a:pPr lvl="1"/>
            <a:r>
              <a:rPr lang="fr-FR" dirty="0"/>
              <a:t>En 2017-2018 : 1 équipe mixte et 2 équipes masculines</a:t>
            </a:r>
          </a:p>
          <a:p>
            <a:pPr lvl="1"/>
            <a:r>
              <a:rPr lang="fr-FR" dirty="0"/>
              <a:t>En 2018-2019 : 2 équipes mixte et 3 équipes masculines</a:t>
            </a:r>
          </a:p>
          <a:p>
            <a:endParaRPr lang="fr-FR" dirty="0"/>
          </a:p>
          <a:p>
            <a:r>
              <a:rPr lang="fr-FR" dirty="0"/>
              <a:t>Inter Clubs Vétérans </a:t>
            </a:r>
          </a:p>
          <a:p>
            <a:pPr lvl="1"/>
            <a:r>
              <a:rPr lang="fr-FR" dirty="0"/>
              <a:t>7 équipes engagées (Ermont (2), Eragny, Jouy le Moutier, Cergy, </a:t>
            </a:r>
            <a:r>
              <a:rPr lang="fr-FR" dirty="0" err="1"/>
              <a:t>Méry</a:t>
            </a:r>
            <a:r>
              <a:rPr lang="fr-FR" dirty="0"/>
              <a:t>, Herblay</a:t>
            </a:r>
          </a:p>
          <a:p>
            <a:pPr lvl="1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derrière ERMONT</a:t>
            </a:r>
          </a:p>
          <a:p>
            <a:pPr lvl="1"/>
            <a:r>
              <a:rPr lang="fr-FR" dirty="0"/>
              <a:t>Pour 2018 – 2019 : 2 équipes d’HERBLAY , toujours 7 équipes mais seulement 3 clubs</a:t>
            </a:r>
          </a:p>
          <a:p>
            <a:pPr lvl="1"/>
            <a:endParaRPr lang="fr-FR" dirty="0"/>
          </a:p>
          <a:p>
            <a:pPr marL="2520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2017 – 2018 de BADMINTON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17133E-36E1-4A9E-B2B2-31FED714BF7F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>
          <a:xfrm>
            <a:off x="594414" y="6395229"/>
            <a:ext cx="5400675" cy="217488"/>
          </a:xfrm>
        </p:spPr>
        <p:txBody>
          <a:bodyPr/>
          <a:lstStyle/>
          <a:p>
            <a:r>
              <a:rPr lang="fr-FR"/>
              <a:t>Assemblée Générale Ordinaire - 16 11 2017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94" y="841920"/>
            <a:ext cx="2559741" cy="16211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QUESTIONS SUR LE RAPPORT </a:t>
            </a:r>
          </a:p>
          <a:p>
            <a:pPr>
              <a:buNone/>
            </a:pPr>
            <a:r>
              <a:rPr lang="fr-FR" sz="2800" dirty="0"/>
              <a:t>             MORAL DU PRESIDENT ?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APPROBATION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SYNTHESE 2017 - 2018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43DA07-AC1A-402B-9760-FD886FBEF874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08" y="2721632"/>
            <a:ext cx="1983117" cy="19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30/11/2018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/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020556" y="1998195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9284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DEPENSES 2017 - 2018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83 160 €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78 842 €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116425F-5A08-4F77-A7B6-7F58191C52E6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962926"/>
              </p:ext>
            </p:extLst>
          </p:nvPr>
        </p:nvGraphicFramePr>
        <p:xfrm>
          <a:off x="342928" y="1236251"/>
          <a:ext cx="7911548" cy="495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DEPENSES 2017 - 2018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83 160 €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78 842 €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116425F-5A08-4F77-A7B6-7F58191C52E6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9524"/>
              </p:ext>
            </p:extLst>
          </p:nvPr>
        </p:nvGraphicFramePr>
        <p:xfrm>
          <a:off x="395536" y="1325217"/>
          <a:ext cx="7748364" cy="481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13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RECETTES 2016 -2017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83 160 €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81 336 €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208353"/>
              </p:ext>
            </p:extLst>
          </p:nvPr>
        </p:nvGraphicFramePr>
        <p:xfrm>
          <a:off x="1033463" y="1298713"/>
          <a:ext cx="781898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RECETTES 2016 -2017 </a:t>
            </a:r>
            <a:br>
              <a:rPr lang="fr-FR" dirty="0"/>
            </a:br>
            <a:r>
              <a:rPr lang="fr-FR" dirty="0"/>
              <a:t>          Budget : </a:t>
            </a:r>
            <a:r>
              <a:rPr lang="fr-FR" dirty="0">
                <a:solidFill>
                  <a:srgbClr val="FF0000"/>
                </a:solidFill>
              </a:rPr>
              <a:t>83 160 €  </a:t>
            </a:r>
            <a:r>
              <a:rPr lang="fr-FR" dirty="0">
                <a:solidFill>
                  <a:schemeClr val="tx1"/>
                </a:solidFill>
              </a:rPr>
              <a:t>REALISEES : </a:t>
            </a:r>
            <a:r>
              <a:rPr lang="fr-FR" dirty="0">
                <a:solidFill>
                  <a:srgbClr val="FF0000"/>
                </a:solidFill>
              </a:rPr>
              <a:t>81 336 €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309633"/>
              </p:ext>
            </p:extLst>
          </p:nvPr>
        </p:nvGraphicFramePr>
        <p:xfrm>
          <a:off x="808383" y="1378226"/>
          <a:ext cx="8070574" cy="470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72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42928" y="1277166"/>
            <a:ext cx="8424936" cy="4964608"/>
          </a:xfrm>
        </p:spPr>
        <p:txBody>
          <a:bodyPr/>
          <a:lstStyle/>
          <a:p>
            <a:pPr indent="0">
              <a:buNone/>
            </a:pPr>
            <a:endParaRPr lang="fr-FR" sz="2800" dirty="0"/>
          </a:p>
          <a:p>
            <a:r>
              <a:rPr lang="fr-FR" sz="2800" dirty="0"/>
              <a:t> Résultat </a:t>
            </a:r>
            <a:r>
              <a:rPr lang="fr-FR" sz="2800" dirty="0">
                <a:solidFill>
                  <a:srgbClr val="00B050"/>
                </a:solidFill>
              </a:rPr>
              <a:t>+ 2 494 €</a:t>
            </a:r>
          </a:p>
          <a:p>
            <a:endParaRPr lang="fr-FR" sz="2800" dirty="0"/>
          </a:p>
          <a:p>
            <a:r>
              <a:rPr lang="fr-FR" sz="2800" dirty="0"/>
              <a:t>QUESTIONS SUR LE RAPPORT </a:t>
            </a:r>
          </a:p>
          <a:p>
            <a:pPr>
              <a:buNone/>
            </a:pPr>
            <a:r>
              <a:rPr lang="fr-FR" sz="2800" dirty="0"/>
              <a:t>             FINANCIER 2017 - 2018?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400" dirty="0"/>
              <a:t>APPROBATION DES COMPTES 2017 – 2018 ?</a:t>
            </a:r>
            <a:endParaRPr lang="fr-FR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financier 2017 - 2018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88FA44-73D0-4364-8C0B-E7B1C06F0A28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30/11/2018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/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172060" y="2647552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7326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30/11/2018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670814483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575712" y="1282578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6111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des MANDATS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18347"/>
              </p:ext>
            </p:extLst>
          </p:nvPr>
        </p:nvGraphicFramePr>
        <p:xfrm>
          <a:off x="751467" y="273420"/>
          <a:ext cx="7835942" cy="6042294"/>
        </p:xfrm>
        <a:graphic>
          <a:graphicData uri="http://schemas.openxmlformats.org/drawingml/2006/table">
            <a:tbl>
              <a:tblPr/>
              <a:tblGrid>
                <a:gridCol w="1098496">
                  <a:extLst>
                    <a:ext uri="{9D8B030D-6E8A-4147-A177-3AD203B41FA5}">
                      <a16:colId xmlns:a16="http://schemas.microsoft.com/office/drawing/2014/main" val="162719837"/>
                    </a:ext>
                  </a:extLst>
                </a:gridCol>
                <a:gridCol w="1098496">
                  <a:extLst>
                    <a:ext uri="{9D8B030D-6E8A-4147-A177-3AD203B41FA5}">
                      <a16:colId xmlns:a16="http://schemas.microsoft.com/office/drawing/2014/main" val="2659156547"/>
                    </a:ext>
                  </a:extLst>
                </a:gridCol>
                <a:gridCol w="1098496">
                  <a:extLst>
                    <a:ext uri="{9D8B030D-6E8A-4147-A177-3AD203B41FA5}">
                      <a16:colId xmlns:a16="http://schemas.microsoft.com/office/drawing/2014/main" val="777672050"/>
                    </a:ext>
                  </a:extLst>
                </a:gridCol>
                <a:gridCol w="1830829">
                  <a:extLst>
                    <a:ext uri="{9D8B030D-6E8A-4147-A177-3AD203B41FA5}">
                      <a16:colId xmlns:a16="http://schemas.microsoft.com/office/drawing/2014/main" val="1139190211"/>
                    </a:ext>
                  </a:extLst>
                </a:gridCol>
                <a:gridCol w="1190038">
                  <a:extLst>
                    <a:ext uri="{9D8B030D-6E8A-4147-A177-3AD203B41FA5}">
                      <a16:colId xmlns:a16="http://schemas.microsoft.com/office/drawing/2014/main" val="4118117649"/>
                    </a:ext>
                  </a:extLst>
                </a:gridCol>
                <a:gridCol w="1519587">
                  <a:extLst>
                    <a:ext uri="{9D8B030D-6E8A-4147-A177-3AD203B41FA5}">
                      <a16:colId xmlns:a16="http://schemas.microsoft.com/office/drawing/2014/main" val="2190644983"/>
                    </a:ext>
                  </a:extLst>
                </a:gridCol>
              </a:tblGrid>
              <a:tr h="309227">
                <a:tc>
                  <a:txBody>
                    <a:bodyPr/>
                    <a:lstStyle/>
                    <a:p>
                      <a:pPr algn="ctr" fontAlgn="b"/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Prénom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Rôle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Elu jusqu'en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Situation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26393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Laurent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BRICOUT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85266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Alain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CATHELIN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Trésorier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176815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Philippe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CERISIER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Président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Candidat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52041"/>
                  </a:ext>
                </a:extLst>
              </a:tr>
              <a:tr h="460748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Mickael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DALENCOURT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Démissionnaire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36301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Aliénor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FAURE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Trésorier adjointe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84255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Christophe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FROMENT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Administrateur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Candidat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191215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Pierre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GOFFINET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Administrateur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Ne se représente</a:t>
                      </a:r>
                      <a:r>
                        <a:rPr lang="fr-FR" sz="1100" b="0" i="0" u="none" strike="noStrik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pas</a:t>
                      </a:r>
                      <a:endParaRPr lang="fr-FR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84113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Alain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GOURINEL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889215"/>
                  </a:ext>
                </a:extLst>
              </a:tr>
              <a:tr h="309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Sandrine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Administrateur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58408"/>
                  </a:ext>
                </a:extLst>
              </a:tr>
              <a:tr h="4947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Isabelle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MALABA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Vice-Présidente Gymnastique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Ne se représente</a:t>
                      </a:r>
                      <a:r>
                        <a:rPr lang="fr-FR" sz="1100" b="0" i="0" u="none" strike="noStrike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pas</a:t>
                      </a:r>
                      <a:endParaRPr lang="fr-FR" sz="11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966661"/>
                  </a:ext>
                </a:extLst>
              </a:tr>
              <a:tr h="460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Sébastien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SOUCHET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Vice-Président Badminton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649349"/>
                  </a:ext>
                </a:extLst>
              </a:tr>
              <a:tr h="460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Gilles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Candidat</a:t>
                      </a:r>
                    </a:p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06650"/>
                  </a:ext>
                </a:extLst>
              </a:tr>
              <a:tr h="460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Nathalie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PASTRESSE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730450"/>
                  </a:ext>
                </a:extLst>
              </a:tr>
              <a:tr h="460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114654"/>
                  </a:ext>
                </a:extLst>
              </a:tr>
              <a:tr h="4607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437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30/11/2018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/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331086" y="3256034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41068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50" y="460301"/>
            <a:ext cx="5035826" cy="3539186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8638"/>
            <a:ext cx="4214191" cy="595936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06" y="4035287"/>
            <a:ext cx="3763617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94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 2 Tournois interne</a:t>
            </a:r>
          </a:p>
          <a:p>
            <a:endParaRPr lang="fr-FR" dirty="0"/>
          </a:p>
          <a:p>
            <a:r>
              <a:rPr lang="fr-FR" dirty="0"/>
              <a:t>Le championnat du VO Seniors</a:t>
            </a:r>
          </a:p>
          <a:p>
            <a:endParaRPr lang="fr-FR" dirty="0"/>
          </a:p>
          <a:p>
            <a:r>
              <a:rPr lang="fr-FR" dirty="0"/>
              <a:t>Les journées des IC vétérans</a:t>
            </a:r>
          </a:p>
          <a:p>
            <a:endParaRPr lang="fr-FR" dirty="0"/>
          </a:p>
          <a:p>
            <a:r>
              <a:rPr lang="fr-FR" dirty="0"/>
              <a:t>Les Rencontres à domicile des IC Séniors</a:t>
            </a:r>
          </a:p>
          <a:p>
            <a:endParaRPr lang="fr-FR" dirty="0"/>
          </a:p>
          <a:p>
            <a:r>
              <a:rPr lang="fr-FR" dirty="0"/>
              <a:t>Les rencontres Jeunes</a:t>
            </a:r>
          </a:p>
          <a:p>
            <a:endParaRPr lang="fr-FR" dirty="0"/>
          </a:p>
          <a:p>
            <a:r>
              <a:rPr lang="fr-FR" dirty="0"/>
              <a:t>Les stages Jeunes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Sans oublier 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B77A4B-6A47-4F53-942C-ADCDBBCC0BAB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30/11/2018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/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158807" y="3946265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2207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DEPENSES 2018 - 2019           Budget : </a:t>
            </a:r>
            <a:r>
              <a:rPr lang="fr-FR" dirty="0">
                <a:solidFill>
                  <a:srgbClr val="FF0000"/>
                </a:solidFill>
              </a:rPr>
              <a:t>81 450 €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A984A-2885-485C-9CB4-0B73FDDBB761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179669"/>
              </p:ext>
            </p:extLst>
          </p:nvPr>
        </p:nvGraphicFramePr>
        <p:xfrm>
          <a:off x="702365" y="1245704"/>
          <a:ext cx="7593496" cy="4939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recettes 2018-2019           Budget : </a:t>
            </a:r>
            <a:r>
              <a:rPr lang="fr-FR" dirty="0">
                <a:solidFill>
                  <a:srgbClr val="FF0000"/>
                </a:solidFill>
              </a:rPr>
              <a:t>81 450 €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A984A-2885-485C-9CB4-0B73FDDBB761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755713"/>
              </p:ext>
            </p:extLst>
          </p:nvPr>
        </p:nvGraphicFramePr>
        <p:xfrm>
          <a:off x="583096" y="1404731"/>
          <a:ext cx="7765774" cy="482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/>
              <a:t>QUESTIONS SUR LE BUDGET  </a:t>
            </a:r>
          </a:p>
          <a:p>
            <a:pPr>
              <a:buNone/>
            </a:pPr>
            <a:r>
              <a:rPr lang="fr-FR" sz="2800" dirty="0"/>
              <a:t>                2018 - 2019?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APPROBATION DU BUDGET 2018 – 2019 ?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48A4FA-17E7-4243-BE81-3F75E5F7A467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  <a:endParaRPr lang="fr-FR" dirty="0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30/11/2018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/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027113" y="4675135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  <p:extLst>
      <p:ext uri="{BB962C8B-B14F-4D97-AF65-F5344CB8AC3E}">
        <p14:creationId xmlns:p14="http://schemas.microsoft.com/office/powerpoint/2010/main" val="15294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 descr="logo La Residenc 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970" y="405441"/>
            <a:ext cx="8165759" cy="1742536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700" y="2503369"/>
            <a:ext cx="4880299" cy="323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19487" y="5963730"/>
            <a:ext cx="7358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http://www.laresidence.fr/nos-agences-immobilieres-herblay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9A6719-1D40-4D02-949D-06CEFB0B8B61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4480888"/>
            <a:ext cx="5429288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285728"/>
            <a:ext cx="2889301" cy="5916664"/>
          </a:xfrm>
          <a:prstGeom prst="rect">
            <a:avLst/>
          </a:prstGeom>
        </p:spPr>
      </p:pic>
      <p:sp>
        <p:nvSpPr>
          <p:cNvPr id="9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-41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3"/>
              </a:buBlip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6343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2FD78F-3EEB-4788-82BB-31A32855A14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607"/>
            <a:ext cx="5000628" cy="38576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57620" y="221455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4281" y="4567148"/>
            <a:ext cx="5548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Assemblée Générale</a:t>
            </a:r>
          </a:p>
          <a:p>
            <a:pPr algn="ctr"/>
            <a:r>
              <a:rPr lang="fr-FR" sz="1600" dirty="0"/>
              <a:t>Le rendez-vous annuel important pour valider ce qui a été fait et construire l’avenir.</a:t>
            </a:r>
          </a:p>
          <a:p>
            <a:pPr algn="ctr"/>
            <a:r>
              <a:rPr lang="fr-FR" sz="1600" dirty="0"/>
              <a:t> Un moment d’échanges et de partages.</a:t>
            </a:r>
            <a:endParaRPr lang="fr-FR" dirty="0"/>
          </a:p>
          <a:p>
            <a:pPr algn="ctr"/>
            <a:r>
              <a:rPr lang="fr-FR" sz="1800" b="1" dirty="0">
                <a:solidFill>
                  <a:srgbClr val="FF0000"/>
                </a:solidFill>
              </a:rPr>
              <a:t>Merci aux personnes présentes ou représentées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Partenariat de 3 ans.</a:t>
            </a:r>
          </a:p>
          <a:p>
            <a:endParaRPr lang="fr-FR" dirty="0"/>
          </a:p>
          <a:p>
            <a:r>
              <a:rPr lang="fr-FR" dirty="0"/>
              <a:t>Réalisé :</a:t>
            </a:r>
          </a:p>
          <a:p>
            <a:pPr lvl="1"/>
            <a:r>
              <a:rPr lang="fr-FR" dirty="0"/>
              <a:t>Une banderole 5m x 1,5m pour affichage permanent aux </a:t>
            </a:r>
            <a:r>
              <a:rPr lang="fr-FR" dirty="0" err="1"/>
              <a:t>Beauregards</a:t>
            </a:r>
            <a:endParaRPr lang="fr-FR" dirty="0"/>
          </a:p>
          <a:p>
            <a:pPr lvl="1"/>
            <a:r>
              <a:rPr lang="fr-FR" dirty="0"/>
              <a:t>2 Kakemono ou Roll-up standards 85x200mm </a:t>
            </a:r>
          </a:p>
          <a:p>
            <a:pPr lvl="1"/>
            <a:r>
              <a:rPr lang="fr-FR" dirty="0"/>
              <a:t>Tenues de Badminton avec logos</a:t>
            </a:r>
          </a:p>
          <a:p>
            <a:pPr lvl="1"/>
            <a:r>
              <a:rPr lang="fr-FR" dirty="0"/>
              <a:t>Participation aux bons d’achat Tournoi</a:t>
            </a:r>
          </a:p>
          <a:p>
            <a:pPr lvl="1"/>
            <a:endParaRPr lang="fr-FR" dirty="0"/>
          </a:p>
          <a:p>
            <a:r>
              <a:rPr lang="fr-FR" dirty="0"/>
              <a:t>Autres animations en cours de réflexion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Partenariat avec « LA RESIDENCE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6692" y="750498"/>
            <a:ext cx="3166613" cy="237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358" y="2868284"/>
            <a:ext cx="1657709" cy="24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381554" y="3700733"/>
            <a:ext cx="471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Daniel Lemoine</a:t>
            </a:r>
          </a:p>
          <a:p>
            <a:pPr algn="ctr"/>
            <a:r>
              <a:rPr lang="fr-FR" dirty="0"/>
              <a:t>Adjoint au Maire délégué au sport, aux bâtiments municipaux et conseiller communautaire 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12789" y="1317673"/>
            <a:ext cx="8424936" cy="4936478"/>
          </a:xfrm>
        </p:spPr>
        <p:txBody>
          <a:bodyPr/>
          <a:lstStyle/>
          <a:p>
            <a:r>
              <a:rPr lang="fr-FR" sz="1400" dirty="0"/>
              <a:t>Problème de température dans la salle de Gymnastique au gymnase des Fontaines .</a:t>
            </a:r>
          </a:p>
          <a:p>
            <a:endParaRPr lang="fr-FR" sz="1400" dirty="0"/>
          </a:p>
          <a:p>
            <a:r>
              <a:rPr lang="fr-FR" sz="1400" dirty="0"/>
              <a:t>Problèmes de nettoyage du sol aux </a:t>
            </a:r>
            <a:r>
              <a:rPr lang="fr-FR" sz="1400" dirty="0" err="1"/>
              <a:t>Beauregards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Des structures sportives de plus en plus saturées …. Le nouveau gymnase</a:t>
            </a:r>
          </a:p>
          <a:p>
            <a:pPr marL="252000" lvl="1" indent="0">
              <a:buNone/>
            </a:pPr>
            <a:endParaRPr lang="fr-FR" sz="1400" dirty="0"/>
          </a:p>
          <a:p>
            <a:r>
              <a:rPr lang="fr-FR" sz="1400" dirty="0"/>
              <a:t>Ne pas relâcher les efforts pour permettre aux clubs de développer leurs projets et les soutenir pour :</a:t>
            </a:r>
          </a:p>
          <a:p>
            <a:pPr lvl="1"/>
            <a:r>
              <a:rPr lang="fr-FR" sz="1400" dirty="0"/>
              <a:t>Disposer de créneaux,</a:t>
            </a:r>
          </a:p>
          <a:p>
            <a:pPr lvl="1"/>
            <a:r>
              <a:rPr lang="fr-FR" sz="1400" dirty="0"/>
              <a:t>Permettre la découverte des sports dans les Ecoles Elémentaires.</a:t>
            </a:r>
          </a:p>
          <a:p>
            <a:pPr lvl="1"/>
            <a:r>
              <a:rPr lang="fr-FR" sz="1400" dirty="0"/>
              <a:t>Organiser des manifestations sportives.</a:t>
            </a:r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pPr lvl="1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Interrogations et Messages forts pour la </a:t>
            </a:r>
            <a:r>
              <a:rPr lang="fr-FR" dirty="0" err="1"/>
              <a:t>municipalite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Assemblée Générale Ordinaire - 16 11 2017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>
              <a:buNone/>
            </a:pPr>
            <a:r>
              <a:rPr lang="fr-FR" sz="2800" dirty="0"/>
              <a:t>Loc Gopalakrisna</a:t>
            </a:r>
          </a:p>
          <a:p>
            <a:pPr algn="ctr">
              <a:buNone/>
            </a:pPr>
            <a:r>
              <a:rPr lang="fr-FR" sz="2800" dirty="0"/>
              <a:t>Président du CDBVO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5919" y="276045"/>
            <a:ext cx="2945921" cy="294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grand merci aux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FB85A7-9051-4777-BF6A-ACCA7C7B2C30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016870027"/>
              </p:ext>
            </p:extLst>
          </p:nvPr>
        </p:nvGraphicFramePr>
        <p:xfrm>
          <a:off x="1523999" y="267419"/>
          <a:ext cx="7093790" cy="519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ourire 7"/>
          <p:cNvSpPr/>
          <p:nvPr/>
        </p:nvSpPr>
        <p:spPr>
          <a:xfrm>
            <a:off x="1216325" y="5710686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48310" y="5822831"/>
            <a:ext cx="4641011" cy="892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BONNE SAISON 2018 -2019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838" y="4296205"/>
            <a:ext cx="1967516" cy="2786082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PARTICIPATION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2C1545-0C57-49E7-9CF3-9F1A1B40B520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7" y="242596"/>
            <a:ext cx="2889301" cy="5916664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5" y="760184"/>
            <a:ext cx="5000628" cy="38576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57620" y="350851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tx2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ippe\AppData\Local\Microsoft\Windows\INetCache\Content.Outlook\UET5XKC5\Nouveau logo GAM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8717" y="0"/>
            <a:ext cx="1513227" cy="2142790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42185" y="1214156"/>
            <a:ext cx="8424936" cy="3802744"/>
          </a:xfrm>
        </p:spPr>
        <p:txBody>
          <a:bodyPr/>
          <a:lstStyle/>
          <a:p>
            <a:r>
              <a:rPr lang="fr-FR" dirty="0"/>
              <a:t>Rappel des objectifs 2017- 2018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48658" y="260648"/>
            <a:ext cx="7800972" cy="785794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Projet « SPORTS-AMBITIONS 2016-2020 »</a:t>
            </a:r>
            <a:br>
              <a:rPr lang="fr-FR" sz="2400" dirty="0">
                <a:solidFill>
                  <a:schemeClr val="accent1"/>
                </a:solidFill>
              </a:rPr>
            </a:br>
            <a:r>
              <a:rPr lang="fr-FR" i="1" dirty="0">
                <a:solidFill>
                  <a:srgbClr val="FF0000"/>
                </a:solidFill>
              </a:rPr>
              <a:t>« DEVENEZ ACTEURS DE VOTRE ASSOCIATION »</a:t>
            </a:r>
            <a:br>
              <a:rPr lang="fr-FR" i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B1D59F7-A076-4176-AD64-2C9CA4BEF113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Assemblée Générale Ordinaire - 16 11 2017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2059039236"/>
              </p:ext>
            </p:extLst>
          </p:nvPr>
        </p:nvGraphicFramePr>
        <p:xfrm>
          <a:off x="224287" y="1396999"/>
          <a:ext cx="8169216" cy="514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479846173"/>
              </p:ext>
            </p:extLst>
          </p:nvPr>
        </p:nvGraphicFramePr>
        <p:xfrm>
          <a:off x="689114" y="503584"/>
          <a:ext cx="7673008" cy="553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85738" y="1974574"/>
            <a:ext cx="8176384" cy="3670852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Adhérents GAM 2018 - 2019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1438954689"/>
              </p:ext>
            </p:extLst>
          </p:nvPr>
        </p:nvGraphicFramePr>
        <p:xfrm>
          <a:off x="1033463" y="1046442"/>
          <a:ext cx="7787009" cy="518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35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plus fine de l’évolution des adhérents du BADMINTON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80192"/>
              </p:ext>
            </p:extLst>
          </p:nvPr>
        </p:nvGraphicFramePr>
        <p:xfrm>
          <a:off x="715990" y="1138690"/>
          <a:ext cx="7496355" cy="51192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271">
                  <a:extLst>
                    <a:ext uri="{9D8B030D-6E8A-4147-A177-3AD203B41FA5}">
                      <a16:colId xmlns:a16="http://schemas.microsoft.com/office/drawing/2014/main" val="1878526387"/>
                    </a:ext>
                  </a:extLst>
                </a:gridCol>
              </a:tblGrid>
              <a:tr h="5241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2018-2019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(en</a:t>
                      </a:r>
                      <a:r>
                        <a:rPr lang="fr-FR" sz="1200" baseline="0" dirty="0"/>
                        <a:t> cours)</a:t>
                      </a:r>
                      <a:endParaRPr lang="fr-FR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joueurs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205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241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 err="1"/>
                        <a:t>age</a:t>
                      </a:r>
                      <a:r>
                        <a:rPr lang="fr-FR" dirty="0"/>
                        <a:t> moyen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30.3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29,7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hommes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151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femmes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compétiteurs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loisirs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125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Classements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Régional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Départ.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Promotion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77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04162" y="1257287"/>
            <a:ext cx="8424936" cy="5005489"/>
          </a:xfrm>
        </p:spPr>
        <p:txBody>
          <a:bodyPr/>
          <a:lstStyle/>
          <a:p>
            <a:pPr>
              <a:buNone/>
            </a:pPr>
            <a:r>
              <a:rPr lang="fr-FR" dirty="0"/>
              <a:t>2016-2017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2017-2018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2018-2019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plus fine de l’évolution des adhérents du BADMINTON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71" y="1831629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1524852"/>
            <a:ext cx="619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" y="3694778"/>
            <a:ext cx="2381250" cy="952500"/>
          </a:xfrm>
          <a:prstGeom prst="rect">
            <a:avLst/>
          </a:prstGeom>
        </p:spPr>
      </p:pic>
      <p:pic>
        <p:nvPicPr>
          <p:cNvPr id="57346" name="Picture 2" descr="http://chart.apis.google.com/chart?cht=bvs&amp;chs=650x130&amp;chds=0,14&amp;chbh=5,1&amp;chco=FF007F,0000FF&amp;chdl=Femme|Homme&amp;chxt=x,y&amp;chxr=0,0,90,5|1,0,13,5&amp;chd=t:0,0,0,0,0,0,0,1,1,3,5,4,3,1,0,5,4,2,2,0,0,1,0,2,0,2,2,2,2,1,1,2,1,0,0,2,1,2,1,1,0,0,1,1,0,0,4,3,1,0,4,3,0,0,1,0,0,1,0,0,0,0,0,0,0,0,0,0,0,0,0,0,0,0,0,0,0,0,0,0,0,0,0,0,0,0,0,0,0,0|0,0,0,0,0,0,0,0,1,9,1,4,2,2,9,7,9,3,1,1,0,1,2,0,6,2,1,5,1,2,1,2,2,4,7,0,2,1,3,4,3,2,1,2,2,0,5,3,8,1,2,2,1,0,1,0,1,0,1,0,2,2,0,0,0,0,0,0,0,0,0,1,0,0,0,0,0,0,0,0,0,0,0,0,0,0,0,0,0,0&amp;chtt=Pyramide%20des%20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58112"/>
            <a:ext cx="6191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551098"/>
            <a:ext cx="2381250" cy="952500"/>
          </a:xfrm>
          <a:prstGeom prst="rect">
            <a:avLst/>
          </a:prstGeom>
        </p:spPr>
      </p:pic>
      <p:pic>
        <p:nvPicPr>
          <p:cNvPr id="57348" name="Picture 4" descr="http://chart.apis.google.com/chart?cht=bvs&amp;chs=650x130&amp;chds=0,12&amp;chbh=5,1&amp;chco=FF007F,0000FF&amp;chdl=Femme|Homme&amp;chxt=x,y&amp;chxr=0,0,90,5|1,0,11,5&amp;chd=t:0,0,0,0,0,0,1,3,2,2,2,2,3,1,1,3,4,1,2,2,0,0,1,0,3,3,4,4,1,0,2,1,2,0,2,0,3,1,1,1,0,1,0,1,0,0,2,2,2,0,3,2,1,2,2,0,0,1,0,0,0,0,0,0,0,0,0,0,0,0,0,0,0,0,0,0,0,0,0,0,0,0,0,0,0,0,0,0,0,0|0,0,0,0,1,0,5,1,1,4,2,2,3,4,6,3,7,3,0,0,1,0,1,2,4,2,2,6,1,2,1,0,4,5,4,0,1,0,2,2,3,1,1,4,2,1,6,3,5,1,2,3,2,1,1,0,0,0,2,0,2,2,0,0,0,0,0,0,0,1,0,1,0,0,0,0,0,0,0,0,0,0,0,0,0,0,0,0,0,0&amp;chtt=Pyramide%20des%20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99" y="5328251"/>
            <a:ext cx="6191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Une PRIORITE SUR LES JEUNES :</a:t>
            </a:r>
            <a:br>
              <a:rPr lang="fr-FR" dirty="0"/>
            </a:b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Nous avons confirmé la 3</a:t>
            </a:r>
            <a:r>
              <a:rPr lang="fr-FR" baseline="30000" dirty="0">
                <a:solidFill>
                  <a:srgbClr val="FF0000"/>
                </a:solidFill>
                <a:latin typeface="Comic Sans MS" pitchFamily="66" charset="0"/>
              </a:rPr>
              <a:t>ème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 étoile dans la Labellisation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30/11/2018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Assemblée Générale Ordinaire - 16 11 2017</a:t>
            </a:r>
          </a:p>
        </p:txBody>
      </p:sp>
      <p:pic>
        <p:nvPicPr>
          <p:cNvPr id="7" name="Espace réservé du contenu 6" descr="EFB_3Etoil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95677"/>
            <a:ext cx="3539555" cy="4719406"/>
          </a:xfrm>
        </p:spPr>
      </p:pic>
      <p:sp>
        <p:nvSpPr>
          <p:cNvPr id="8" name="ZoneTexte 7"/>
          <p:cNvSpPr txBox="1"/>
          <p:nvPr/>
        </p:nvSpPr>
        <p:spPr>
          <a:xfrm>
            <a:off x="590103" y="3845213"/>
            <a:ext cx="3084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« </a:t>
            </a:r>
            <a:r>
              <a:rPr lang="fr-FR" sz="2000" b="1" i="1" dirty="0">
                <a:solidFill>
                  <a:schemeClr val="tx2"/>
                </a:solidFill>
              </a:rPr>
              <a:t>Club qui structure son école de jeunes en s’appuyant prioritairement sur le Dispositif Jeunes ».</a:t>
            </a:r>
          </a:p>
        </p:txBody>
      </p:sp>
      <p:pic>
        <p:nvPicPr>
          <p:cNvPr id="9" name="Espace réservé du contenu 6" descr="EFB_3Etoi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86" y="1569897"/>
            <a:ext cx="1468731" cy="1958308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47245"/>
              </p:ext>
            </p:extLst>
          </p:nvPr>
        </p:nvGraphicFramePr>
        <p:xfrm>
          <a:off x="4468482" y="2915249"/>
          <a:ext cx="4359216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8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5 Etoiles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Ermont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 Etoiles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Ezanville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 Etoiles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Cergy, Herblay, Jouy Le Moutier, </a:t>
                      </a:r>
                      <a:r>
                        <a:rPr lang="fr-FR" baseline="0" dirty="0"/>
                        <a:t>Pontoise, Goussainville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 Etoiles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 clubs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 Etoiles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 clubs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124511" y="1496073"/>
            <a:ext cx="308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Sur les 27 clubs du Val d’Oise : 16 clubs Etoilés</a:t>
            </a:r>
            <a:endParaRPr lang="fr-FR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YUFkyrnkmabmPEvVCo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ZufsihhkypKvYeR6vZ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4qxR.hlUmMrttMgIm3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wE8b7NzEaP_71XKqK_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GL6tTUYUKK7KuID6Ew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Louqht3EmE7jitNuFp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Sestjr_EaC.i9ywwGd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7Dj.XxZU6npJypcbOR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MrO8dNv0yw3ro5g2_5BA"/>
</p:tagLst>
</file>

<file path=ppt/theme/theme1.xml><?xml version="1.0" encoding="utf-8"?>
<a:theme xmlns:a="http://schemas.openxmlformats.org/drawingml/2006/main" name="Modèle Présentation Klé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hème Office">
  <a:themeElements>
    <a:clrScheme name="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Thème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Klésia.potx</Template>
  <TotalTime>26097</TotalTime>
  <Words>1268</Words>
  <Application>Microsoft Office PowerPoint</Application>
  <PresentationFormat>Affichage à l'écran (4:3)</PresentationFormat>
  <Paragraphs>444</Paragraphs>
  <Slides>35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Comic Sans MS</vt:lpstr>
      <vt:lpstr>Courier New</vt:lpstr>
      <vt:lpstr>Lucida Grande</vt:lpstr>
      <vt:lpstr>Wingdings</vt:lpstr>
      <vt:lpstr>Modèle Présentation Klésia</vt:lpstr>
      <vt:lpstr>7_Thème Office</vt:lpstr>
      <vt:lpstr>think-cell Slide</vt:lpstr>
      <vt:lpstr>Assemblée  Générale Ordinaire </vt:lpstr>
      <vt:lpstr>Présentation PowerPoint</vt:lpstr>
      <vt:lpstr>Présentation PowerPoint</vt:lpstr>
      <vt:lpstr>Projet « SPORTS-AMBITIONS 2016-2020 » « DEVENEZ ACTEURS DE VOTRE ASSOCIATION » </vt:lpstr>
      <vt:lpstr>Présentation PowerPoint</vt:lpstr>
      <vt:lpstr>Analyse Adhérents GAM 2018 - 2019</vt:lpstr>
      <vt:lpstr>Analyse plus fine de l’évolution des adhérents du BADMINTON</vt:lpstr>
      <vt:lpstr>Analyse plus fine de l’évolution des adhérents du BADMINTON</vt:lpstr>
      <vt:lpstr>Une PRIORITE SUR LES JEUNES :  Nous avons confirmé la 3ème étoile dans la Labellisation 2018</vt:lpstr>
      <vt:lpstr>gymnastique masculine 2017 – 2018</vt:lpstr>
      <vt:lpstr>RESULTATS 2017 – 2018 de BADMINTON</vt:lpstr>
      <vt:lpstr>SYNTHESE 2017 - 2018</vt:lpstr>
      <vt:lpstr>Présentation PowerPoint</vt:lpstr>
      <vt:lpstr>LES DEPENSES 2017 - 2018            Budget : 83 160 €  REALISEES : 78 842 €</vt:lpstr>
      <vt:lpstr>LES DEPENSES 2017 - 2018            Budget : 83 160 €  REALISEES : 78 842 €</vt:lpstr>
      <vt:lpstr>LES RECETTES 2016 -2017            Budget : 83 160 €  REALISEES : 81 336 €</vt:lpstr>
      <vt:lpstr>LES RECETTES 2016 -2017            Budget : 83 160 €  REALISEES : 81 336 €</vt:lpstr>
      <vt:lpstr>Rapport financier 2017 - 2018</vt:lpstr>
      <vt:lpstr>Présentation PowerPoint</vt:lpstr>
      <vt:lpstr>Situation des MANDATS</vt:lpstr>
      <vt:lpstr>Présentation PowerPoint</vt:lpstr>
      <vt:lpstr>Présentation PowerPoint</vt:lpstr>
      <vt:lpstr>Sans oublier …</vt:lpstr>
      <vt:lpstr>Présentation PowerPoint</vt:lpstr>
      <vt:lpstr>LES DEPENSES 2018 - 2019           Budget : 81 450 €</vt:lpstr>
      <vt:lpstr>LES recettes 2018-2019           Budget : 81 450 €</vt:lpstr>
      <vt:lpstr>Présentation PowerPoint</vt:lpstr>
      <vt:lpstr>Présentation PowerPoint</vt:lpstr>
      <vt:lpstr>Présentation PowerPoint</vt:lpstr>
      <vt:lpstr>Partenariat avec « LA RESIDENCE »</vt:lpstr>
      <vt:lpstr>Présentation PowerPoint</vt:lpstr>
      <vt:lpstr>Interrogations et Messages forts pour la municipalite</vt:lpstr>
      <vt:lpstr>Présentation PowerPoint</vt:lpstr>
      <vt:lpstr>Un grand merci aux 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anbriand</dc:creator>
  <cp:lastModifiedBy>Philippe CERISIER</cp:lastModifiedBy>
  <cp:revision>551</cp:revision>
  <cp:lastPrinted>2018-11-30T17:05:14Z</cp:lastPrinted>
  <dcterms:created xsi:type="dcterms:W3CDTF">2012-06-28T08:43:56Z</dcterms:created>
  <dcterms:modified xsi:type="dcterms:W3CDTF">2018-12-03T07:16:11Z</dcterms:modified>
</cp:coreProperties>
</file>