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58" y="2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6D056-AC49-4B28-9434-E085FA7D69B1}" type="datetimeFigureOut">
              <a:rPr lang="fr-FR" smtClean="0"/>
              <a:pPr/>
              <a:t>10/10/2016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88F4E-04A9-42CC-93D2-B56D21BD5C1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369986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88F4E-04A9-42CC-93D2-B56D21BD5C1A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569735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2DB7C-ADD2-40A3-8CC0-71CA02AAE203}" type="datetime1">
              <a:rPr lang="fr-FR" smtClean="0"/>
              <a:pPr/>
              <a:t>10/10/2016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84E6-46E8-4E13-B690-8820CDD0FD07}" type="datetime1">
              <a:rPr lang="fr-FR" smtClean="0"/>
              <a:pPr/>
              <a:t>10/10/2016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ACD2B-A798-4EBD-ACB7-4AEE8ACA8F88}" type="datetime1">
              <a:rPr lang="fr-FR" smtClean="0"/>
              <a:pPr/>
              <a:t>10/10/2016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F7883-1BB2-41C5-9E5A-EED162EAFBF8}" type="datetime1">
              <a:rPr lang="fr-FR" smtClean="0"/>
              <a:pPr/>
              <a:t>10/10/2016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E6D42-3026-402C-AC0E-4268E59EDA46}" type="datetime1">
              <a:rPr lang="fr-FR" smtClean="0"/>
              <a:pPr/>
              <a:t>10/10/2016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E38DC-1742-4924-A5F7-051B2200B723}" type="datetime1">
              <a:rPr lang="fr-FR" smtClean="0"/>
              <a:pPr/>
              <a:t>10/10/2016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89F0-391C-4764-BA02-715CF4B44AE1}" type="datetime1">
              <a:rPr lang="fr-FR" smtClean="0"/>
              <a:pPr/>
              <a:t>10/10/2016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0199A-A568-4F7F-98BC-CF5529F439B4}" type="datetime1">
              <a:rPr lang="fr-FR" smtClean="0"/>
              <a:pPr/>
              <a:t>10/10/2016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9B873-C8B3-43E7-BDA2-6A15C17AC0CC}" type="datetime1">
              <a:rPr lang="fr-FR" smtClean="0"/>
              <a:pPr/>
              <a:t>10/10/2016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4C3EF-CEAE-4209-9297-EA3B82C71574}" type="datetime1">
              <a:rPr lang="fr-FR" smtClean="0"/>
              <a:pPr/>
              <a:t>10/10/2016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22D9-0CDC-4A63-9355-44F186AE7B56}" type="datetime1">
              <a:rPr lang="fr-FR" smtClean="0"/>
              <a:pPr/>
              <a:t>10/10/2016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E6A66-C3D3-4F70-B8F7-483CC50012B4}" type="datetime1">
              <a:rPr lang="fr-FR" smtClean="0"/>
              <a:pPr/>
              <a:t>10/10/2016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mailto:contact-bad@lherblaisienne.fr" TargetMode="External"/><Relationship Id="rId4" Type="http://schemas.openxmlformats.org/officeDocument/2006/relationships/hyperlink" Target="http://www.lherblaisienne.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hilippe\AppData\Local\Microsoft\Windows\INetCache\Content.Outlook\UET5XKC5\Nouveau logo GAM-page-0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14346" y="4786322"/>
            <a:ext cx="1658961" cy="2346304"/>
          </a:xfrm>
          <a:prstGeom prst="rect">
            <a:avLst/>
          </a:prstGeom>
          <a:noFill/>
        </p:spPr>
      </p:pic>
      <p:sp>
        <p:nvSpPr>
          <p:cNvPr id="22" name="Rectangle à coins arrondis 21"/>
          <p:cNvSpPr/>
          <p:nvPr/>
        </p:nvSpPr>
        <p:spPr>
          <a:xfrm>
            <a:off x="6031567" y="5313051"/>
            <a:ext cx="2928958" cy="1143008"/>
          </a:xfrm>
          <a:prstGeom prst="roundRect">
            <a:avLst/>
          </a:prstGeom>
          <a:solidFill>
            <a:srgbClr val="FF0000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Informations et contacts</a:t>
            </a:r>
          </a:p>
          <a:p>
            <a:pPr algn="ctr"/>
            <a:r>
              <a:rPr lang="fr-FR" sz="1400" b="1" dirty="0" smtClean="0">
                <a:solidFill>
                  <a:srgbClr val="002060"/>
                </a:solidFill>
                <a:hlinkClick r:id="rId4"/>
              </a:rPr>
              <a:t>www.lherblaisienne.fr</a:t>
            </a:r>
            <a:endParaRPr lang="fr-FR" sz="1400" b="1" dirty="0" smtClean="0">
              <a:solidFill>
                <a:srgbClr val="002060"/>
              </a:solidFill>
            </a:endParaRPr>
          </a:p>
          <a:p>
            <a:pPr algn="ctr"/>
            <a:r>
              <a:rPr lang="fr-FR" b="1" dirty="0">
                <a:solidFill>
                  <a:srgbClr val="002060"/>
                </a:solidFill>
              </a:rPr>
              <a:t> </a:t>
            </a:r>
            <a:r>
              <a:rPr lang="fr-FR" sz="1400" b="1" dirty="0" smtClean="0">
                <a:solidFill>
                  <a:srgbClr val="002060"/>
                </a:solidFill>
                <a:hlinkClick r:id="rId5"/>
              </a:rPr>
              <a:t>contact-bad@lherblaisienne.fr</a:t>
            </a:r>
            <a:endParaRPr lang="fr-FR" sz="1400" b="1" dirty="0" smtClean="0">
              <a:solidFill>
                <a:srgbClr val="002060"/>
              </a:solidFill>
            </a:endParaRPr>
          </a:p>
          <a:p>
            <a:pPr algn="ctr"/>
            <a:r>
              <a:rPr lang="fr-FR" sz="1200" b="1" dirty="0" smtClean="0">
                <a:solidFill>
                  <a:srgbClr val="002060"/>
                </a:solidFill>
              </a:rPr>
              <a:t>Pierre GOFFINET  : 06 28 06 29 33</a:t>
            </a:r>
          </a:p>
          <a:p>
            <a:pPr algn="ctr"/>
            <a:r>
              <a:rPr lang="fr-FR" sz="1200" b="1" dirty="0" smtClean="0">
                <a:solidFill>
                  <a:srgbClr val="002060"/>
                </a:solidFill>
              </a:rPr>
              <a:t>Philippe CERISIER : 06 47 87 79 02</a:t>
            </a:r>
            <a:endParaRPr lang="fr-FR" sz="1200" b="1" dirty="0">
              <a:solidFill>
                <a:srgbClr val="00206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71670" y="142853"/>
            <a:ext cx="4214842" cy="428627"/>
          </a:xfrm>
        </p:spPr>
        <p:txBody>
          <a:bodyPr>
            <a:normAutofit fontScale="90000"/>
          </a:bodyPr>
          <a:lstStyle/>
          <a:p>
            <a:r>
              <a:rPr lang="fr-FR" sz="1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L’HERBLAISIENNE – BADMINTON</a:t>
            </a:r>
            <a:br>
              <a:rPr lang="fr-FR" sz="1400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fr-FR" sz="1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ANNEE 2016 - 2017</a:t>
            </a:r>
            <a:endParaRPr lang="fr-FR" sz="1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071670" y="6494507"/>
            <a:ext cx="5715040" cy="577831"/>
          </a:xfrm>
        </p:spPr>
        <p:txBody>
          <a:bodyPr/>
          <a:lstStyle/>
          <a:p>
            <a:r>
              <a:rPr lang="fr-FR" sz="900" dirty="0" smtClean="0"/>
              <a:t>L'HERBLAISIENNE - 43 rue du Général de Gaulle - 95220 HERBLAY</a:t>
            </a:r>
          </a:p>
          <a:p>
            <a:r>
              <a:rPr lang="fr-FR" sz="900" dirty="0" smtClean="0"/>
              <a:t>Association agréée Jeunesse et Sports n°7825 du 1/04/1950 Siret 380 650 077 00015 </a:t>
            </a:r>
          </a:p>
          <a:p>
            <a:endParaRPr lang="fr-FR" dirty="0"/>
          </a:p>
        </p:txBody>
      </p:sp>
      <p:pic>
        <p:nvPicPr>
          <p:cNvPr id="5" name="Image 4" descr="logo_FFBAD_CDBVO_FONDNOIR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10261" y="16642"/>
            <a:ext cx="1008303" cy="74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94085938"/>
              </p:ext>
            </p:extLst>
          </p:nvPr>
        </p:nvGraphicFramePr>
        <p:xfrm>
          <a:off x="118237" y="594404"/>
          <a:ext cx="5596770" cy="4186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2366"/>
                <a:gridCol w="1152899"/>
                <a:gridCol w="352688"/>
                <a:gridCol w="1058065"/>
                <a:gridCol w="705376"/>
                <a:gridCol w="705376"/>
              </a:tblGrid>
              <a:tr h="437571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bg1"/>
                          </a:solidFill>
                        </a:rPr>
                        <a:t>Catégories</a:t>
                      </a:r>
                      <a:endParaRPr lang="fr-FR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bg1"/>
                          </a:solidFill>
                        </a:rPr>
                        <a:t>Créneaux</a:t>
                      </a:r>
                      <a:endParaRPr lang="fr-FR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bg1"/>
                          </a:solidFill>
                        </a:rPr>
                        <a:t>Herblay </a:t>
                      </a:r>
                      <a:endParaRPr lang="fr-FR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>
                          <a:solidFill>
                            <a:schemeClr val="bg1"/>
                          </a:solidFill>
                        </a:rPr>
                        <a:t>Hors Herblay</a:t>
                      </a:r>
                      <a:endParaRPr lang="fr-FR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3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Mini Bad 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Mini Bad avec fourniture raquette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Mercredi </a:t>
                      </a: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17h30 </a:t>
                      </a: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18h30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120 €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140 €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135 €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155</a:t>
                      </a:r>
                      <a:r>
                        <a:rPr lang="fr-FR" sz="900" b="1" baseline="0" dirty="0" smtClean="0"/>
                        <a:t> €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44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Poussins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Mercredi </a:t>
                      </a: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18h15 </a:t>
                      </a: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19h45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135 €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150 €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13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Benjamins - Minimes - Cadets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 séance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1er groupe Mardi 17h30  -  18h45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2ème groupe Jeudi </a:t>
                      </a:r>
                      <a:endParaRPr lang="fr-FR" sz="800" b="1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17h30 - </a:t>
                      </a: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18h45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155 €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170 €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438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Benjamins - Minimes - Cadets Compétition  - 2 séances 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Mardi  18h45  -  20h15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Et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Jeudi </a:t>
                      </a: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18h45 - </a:t>
                      </a: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20h15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185 €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200 €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2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Juniors</a:t>
                      </a:r>
                      <a:r>
                        <a:rPr lang="fr-FR" sz="800" b="1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– Séniors - Vétérans</a:t>
                      </a: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Loisirs 1 séance avec entraîneur + jeu libre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Mardi </a:t>
                      </a:r>
                      <a:r>
                        <a:rPr lang="fr-FR" sz="800" b="1" dirty="0" smtClean="0">
                          <a:latin typeface="+mn-lt"/>
                          <a:ea typeface="Calibri"/>
                          <a:cs typeface="Arial"/>
                        </a:rPr>
                        <a:t>20h15  -</a:t>
                      </a:r>
                      <a:r>
                        <a:rPr lang="fr-FR" sz="800" b="1" baseline="0" dirty="0" smtClean="0">
                          <a:latin typeface="+mn-lt"/>
                          <a:ea typeface="Calibri"/>
                          <a:cs typeface="Arial"/>
                        </a:rPr>
                        <a:t>  </a:t>
                      </a:r>
                      <a:r>
                        <a:rPr lang="fr-FR" sz="800" b="1" dirty="0" smtClean="0">
                          <a:latin typeface="+mn-lt"/>
                          <a:ea typeface="Calibri"/>
                          <a:cs typeface="Arial"/>
                        </a:rPr>
                        <a:t>22h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Et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latin typeface="+mn-lt"/>
                          <a:ea typeface="Calibri"/>
                          <a:cs typeface="Arial"/>
                        </a:rPr>
                        <a:t>Jeu libre </a:t>
                      </a:r>
                      <a:r>
                        <a:rPr lang="fr-FR" sz="105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Arial"/>
                        </a:rPr>
                        <a:t>*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latin typeface="+mn-lt"/>
                          <a:ea typeface="Calibri"/>
                          <a:cs typeface="Arial"/>
                        </a:rPr>
                        <a:t>(voir ci-dessous)</a:t>
                      </a:r>
                      <a:endParaRPr lang="fr-FR" sz="8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170 €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185 €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2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Juniors</a:t>
                      </a:r>
                      <a:r>
                        <a:rPr lang="fr-FR" sz="800" b="1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– Séniors </a:t>
                      </a: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Compétitions 1 séance avec entraîneur + jeu libre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Jeudi </a:t>
                      </a:r>
                      <a:r>
                        <a:rPr lang="fr-FR" sz="800" b="1" dirty="0" smtClean="0">
                          <a:latin typeface="+mn-lt"/>
                          <a:ea typeface="Calibri"/>
                          <a:cs typeface="Arial"/>
                        </a:rPr>
                        <a:t>20h15  -</a:t>
                      </a:r>
                      <a:r>
                        <a:rPr lang="fr-FR" sz="800" b="1" baseline="0" dirty="0" smtClean="0">
                          <a:latin typeface="+mn-lt"/>
                          <a:ea typeface="Calibri"/>
                          <a:cs typeface="Arial"/>
                        </a:rPr>
                        <a:t>  </a:t>
                      </a:r>
                      <a:r>
                        <a:rPr lang="fr-FR" sz="800" b="1" dirty="0" smtClean="0">
                          <a:latin typeface="+mn-lt"/>
                          <a:ea typeface="Calibri"/>
                          <a:cs typeface="Arial"/>
                        </a:rPr>
                        <a:t>22h</a:t>
                      </a:r>
                      <a:endParaRPr lang="fr-FR" sz="8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Et</a:t>
                      </a:r>
                      <a:endParaRPr lang="fr-FR" sz="8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latin typeface="+mn-lt"/>
                          <a:ea typeface="Calibri"/>
                          <a:cs typeface="Arial"/>
                        </a:rPr>
                        <a:t>Jeu libre  </a:t>
                      </a:r>
                      <a:r>
                        <a:rPr lang="fr-FR" sz="105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Arial"/>
                        </a:rPr>
                        <a:t>*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latin typeface="+mn-lt"/>
                          <a:ea typeface="Calibri"/>
                          <a:cs typeface="Arial"/>
                        </a:rPr>
                        <a:t>(voir ci-dessous)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170 €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185 €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2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Séniors  non débutants et  Vétérans Compétitions 1 séance avec entraîneur + jeu libre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Vendredi  </a:t>
                      </a:r>
                      <a:r>
                        <a:rPr lang="fr-FR" sz="800" b="1" dirty="0" smtClean="0">
                          <a:latin typeface="+mn-lt"/>
                          <a:ea typeface="Calibri"/>
                          <a:cs typeface="Arial"/>
                        </a:rPr>
                        <a:t>19h30  -  22h</a:t>
                      </a:r>
                      <a:endParaRPr lang="fr-FR" sz="8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Et</a:t>
                      </a:r>
                      <a:endParaRPr lang="fr-FR" sz="8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latin typeface="+mn-lt"/>
                          <a:ea typeface="Calibri"/>
                          <a:cs typeface="Arial"/>
                        </a:rPr>
                        <a:t>Jeu libre </a:t>
                      </a:r>
                      <a:r>
                        <a:rPr lang="fr-FR" sz="105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Arial"/>
                        </a:rPr>
                        <a:t>*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latin typeface="+mn-lt"/>
                          <a:ea typeface="Calibri"/>
                          <a:cs typeface="Arial"/>
                        </a:rPr>
                        <a:t>(voir ci-dessous)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170 €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185 €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8785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Jeu libre adultes  </a:t>
                      </a:r>
                      <a:r>
                        <a:rPr lang="fr-FR" sz="1050" b="1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*</a:t>
                      </a:r>
                      <a:endParaRPr lang="fr-FR" sz="105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latin typeface="+mn-lt"/>
                          <a:ea typeface="Calibri"/>
                          <a:cs typeface="Arial"/>
                        </a:rPr>
                        <a:t>Lundi 19h30  -  22h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latin typeface="+mn-lt"/>
                          <a:ea typeface="Calibri"/>
                          <a:cs typeface="Arial"/>
                        </a:rPr>
                        <a:t>Mercredi </a:t>
                      </a:r>
                      <a:r>
                        <a:rPr lang="fr-FR" sz="800" b="1" dirty="0" smtClean="0">
                          <a:latin typeface="+mn-lt"/>
                          <a:ea typeface="Calibri"/>
                          <a:cs typeface="Arial"/>
                        </a:rPr>
                        <a:t>19h45</a:t>
                      </a:r>
                      <a:r>
                        <a:rPr lang="fr-FR" sz="800" b="1" baseline="0" dirty="0" smtClean="0">
                          <a:latin typeface="+mn-lt"/>
                          <a:ea typeface="Calibri"/>
                          <a:cs typeface="Arial"/>
                        </a:rPr>
                        <a:t> </a:t>
                      </a:r>
                      <a:r>
                        <a:rPr lang="fr-FR" sz="800" b="1" dirty="0" smtClean="0">
                          <a:latin typeface="+mn-lt"/>
                          <a:ea typeface="Calibri"/>
                          <a:cs typeface="Arial"/>
                        </a:rPr>
                        <a:t>- 22h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120 €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135 €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1878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smtClean="0"/>
                        <a:t>Vendredi</a:t>
                      </a:r>
                    </a:p>
                    <a:p>
                      <a:pPr algn="ctr"/>
                      <a:r>
                        <a:rPr lang="fr-FR" sz="800" b="1" smtClean="0"/>
                        <a:t> </a:t>
                      </a:r>
                      <a:r>
                        <a:rPr lang="fr-FR" sz="800" b="1" dirty="0" smtClean="0"/>
                        <a:t>17h30 </a:t>
                      </a:r>
                      <a:r>
                        <a:rPr lang="fr-FR" sz="800" b="1" baseline="0" dirty="0" smtClean="0"/>
                        <a:t>  -  </a:t>
                      </a:r>
                      <a:r>
                        <a:rPr lang="fr-FR" sz="800" b="1" dirty="0" smtClean="0"/>
                        <a:t>19h30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Samedi </a:t>
                      </a:r>
                      <a:r>
                        <a:rPr lang="fr-FR" sz="800" b="1" dirty="0" smtClean="0">
                          <a:latin typeface="+mn-lt"/>
                          <a:ea typeface="Calibri"/>
                          <a:cs typeface="Arial"/>
                        </a:rPr>
                        <a:t>14h-19h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124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Jeu libre adultes Samedi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Samedi </a:t>
                      </a:r>
                      <a:r>
                        <a:rPr lang="fr-FR" sz="800" b="1" dirty="0" smtClean="0">
                          <a:latin typeface="+mn-lt"/>
                          <a:ea typeface="Calibri"/>
                          <a:cs typeface="Arial"/>
                        </a:rPr>
                        <a:t>14h-19h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85 €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100 €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44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licencié autre club accès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Jeu libre uniquement 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70 €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smtClean="0"/>
                        <a:t>70  €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21011167"/>
              </p:ext>
            </p:extLst>
          </p:nvPr>
        </p:nvGraphicFramePr>
        <p:xfrm>
          <a:off x="5857917" y="857232"/>
          <a:ext cx="3214677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360"/>
                <a:gridCol w="822359"/>
                <a:gridCol w="822359"/>
                <a:gridCol w="747599"/>
              </a:tblGrid>
              <a:tr h="534128"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Catégories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Années de naissance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Catégories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Années de naissance</a:t>
                      </a:r>
                    </a:p>
                    <a:p>
                      <a:pPr algn="ctr"/>
                      <a:endParaRPr lang="fr-FR" sz="1000" dirty="0"/>
                    </a:p>
                  </a:txBody>
                  <a:tcPr/>
                </a:tc>
              </a:tr>
              <a:tr h="222553"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/>
                        <a:t>Mini Bad</a:t>
                      </a:r>
                      <a:endParaRPr lang="fr-F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/>
                        <a:t>2009 - 2010</a:t>
                      </a:r>
                      <a:endParaRPr lang="fr-F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/>
                        <a:t>Cadets</a:t>
                      </a:r>
                      <a:endParaRPr lang="fr-F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/>
                        <a:t>2001 - 2002</a:t>
                      </a:r>
                      <a:endParaRPr lang="fr-FR" sz="900" b="1" dirty="0"/>
                    </a:p>
                  </a:txBody>
                  <a:tcPr/>
                </a:tc>
              </a:tr>
              <a:tr h="222553"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/>
                        <a:t>Poussins</a:t>
                      </a:r>
                      <a:endParaRPr lang="fr-F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/>
                        <a:t>2007</a:t>
                      </a:r>
                      <a:r>
                        <a:rPr lang="fr-FR" sz="900" b="1" baseline="0" dirty="0" smtClean="0"/>
                        <a:t> -  2008</a:t>
                      </a:r>
                      <a:endParaRPr lang="fr-F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/>
                        <a:t>Juniors</a:t>
                      </a:r>
                      <a:endParaRPr lang="fr-F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/>
                        <a:t>1999 - 2000</a:t>
                      </a:r>
                      <a:endParaRPr lang="fr-FR" sz="900" b="1" dirty="0"/>
                    </a:p>
                  </a:txBody>
                  <a:tcPr/>
                </a:tc>
              </a:tr>
              <a:tr h="222553"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/>
                        <a:t>Benjamins</a:t>
                      </a:r>
                      <a:endParaRPr lang="fr-F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/>
                        <a:t>2005 - 2006</a:t>
                      </a:r>
                      <a:endParaRPr lang="fr-F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/>
                        <a:t>Séniors</a:t>
                      </a:r>
                      <a:endParaRPr lang="fr-F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/>
                        <a:t>1980 - 1998</a:t>
                      </a:r>
                      <a:endParaRPr lang="fr-FR" sz="900" b="1" dirty="0"/>
                    </a:p>
                  </a:txBody>
                  <a:tcPr/>
                </a:tc>
              </a:tr>
              <a:tr h="356085"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/>
                        <a:t>Minimes</a:t>
                      </a:r>
                      <a:endParaRPr lang="fr-F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/>
                        <a:t>2003 -2004</a:t>
                      </a:r>
                      <a:endParaRPr lang="fr-F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/>
                        <a:t>Vétérans</a:t>
                      </a:r>
                      <a:endParaRPr lang="fr-F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/>
                        <a:t>1981 et avant</a:t>
                      </a:r>
                      <a:endParaRPr lang="fr-FR" sz="9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51845103"/>
              </p:ext>
            </p:extLst>
          </p:nvPr>
        </p:nvGraphicFramePr>
        <p:xfrm>
          <a:off x="5929322" y="2603449"/>
          <a:ext cx="3143272" cy="2231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384"/>
                <a:gridCol w="2917888"/>
              </a:tblGrid>
              <a:tr h="252227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dirty="0" smtClean="0">
                          <a:latin typeface="Arial Black" panose="020B0A04020102020204" pitchFamily="34" charset="0"/>
                        </a:rPr>
                        <a:t>Dossiers</a:t>
                      </a:r>
                      <a:endParaRPr lang="fr-FR" sz="11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</a:tr>
              <a:tr h="222553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b="1" dirty="0" smtClean="0"/>
                        <a:t>Fiche</a:t>
                      </a:r>
                      <a:r>
                        <a:rPr lang="fr-FR" sz="800" b="1" baseline="0" dirty="0" smtClean="0"/>
                        <a:t> d’inscription remplie</a:t>
                      </a:r>
                      <a:endParaRPr lang="fr-FR" sz="800" b="1" dirty="0"/>
                    </a:p>
                  </a:txBody>
                  <a:tcPr/>
                </a:tc>
              </a:tr>
              <a:tr h="326411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2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Certificat médical  FFBA à télécharger et imprimer  sur le site www.lherblaisienne.fr</a:t>
                      </a:r>
                      <a:endParaRPr lang="fr-FR" sz="800" b="1" dirty="0"/>
                    </a:p>
                  </a:txBody>
                  <a:tcPr/>
                </a:tc>
              </a:tr>
              <a:tr h="326411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3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 formulaire de prise de licence à télécharger et imprimer  sur le site www.lherblaisienne.fr</a:t>
                      </a:r>
                      <a:endParaRPr lang="fr-FR" sz="800" dirty="0"/>
                    </a:p>
                  </a:txBody>
                  <a:tcPr/>
                </a:tc>
              </a:tr>
              <a:tr h="326411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4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b="1" dirty="0" smtClean="0"/>
                        <a:t>Un chèque (ou 3 chèques) à l'ordre de l'</a:t>
                      </a:r>
                      <a:r>
                        <a:rPr lang="fr-FR" sz="800" b="1" dirty="0" err="1" smtClean="0"/>
                        <a:t>Herblaisienne</a:t>
                      </a:r>
                      <a:endParaRPr lang="fr-FR" sz="800" b="1" dirty="0" smtClean="0"/>
                    </a:p>
                    <a:p>
                      <a:r>
                        <a:rPr lang="fr-FR" sz="800" b="1" dirty="0" smtClean="0"/>
                        <a:t>Coupons sports et chèques vacances acceptés</a:t>
                      </a:r>
                      <a:endParaRPr lang="fr-FR" sz="800" b="1" dirty="0"/>
                    </a:p>
                  </a:txBody>
                  <a:tcPr/>
                </a:tc>
              </a:tr>
              <a:tr h="326411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5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b="1" dirty="0" smtClean="0"/>
                        <a:t>Une photo format </a:t>
                      </a:r>
                      <a:r>
                        <a:rPr lang="fr-FR" sz="800" b="1" dirty="0" err="1" smtClean="0"/>
                        <a:t>jpeg</a:t>
                      </a:r>
                      <a:r>
                        <a:rPr lang="fr-FR" sz="800" b="1" dirty="0" smtClean="0"/>
                        <a:t> envoyée par mail au contact</a:t>
                      </a:r>
                      <a:r>
                        <a:rPr lang="fr-FR" sz="800" b="1" baseline="0" dirty="0" smtClean="0"/>
                        <a:t> avec nom-prénom indiqué dans le mail</a:t>
                      </a:r>
                      <a:endParaRPr lang="fr-FR" sz="800" b="1" dirty="0"/>
                    </a:p>
                  </a:txBody>
                  <a:tcPr/>
                </a:tc>
              </a:tr>
              <a:tr h="402448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Les dossiers complets devront être remis au plus tard le 15 octobre 2016</a:t>
                      </a:r>
                      <a:endParaRPr lang="fr-FR" sz="900" b="1" dirty="0">
                        <a:solidFill>
                          <a:srgbClr val="FF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18936" y="4743402"/>
            <a:ext cx="63390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b="1" dirty="0"/>
              <a:t>Les horaires sont susceptibles d'être adaptés en fonction du nombre </a:t>
            </a:r>
            <a:r>
              <a:rPr lang="fr-FR" sz="1000" b="1" dirty="0" smtClean="0"/>
              <a:t>d'inscrits . </a:t>
            </a:r>
          </a:p>
          <a:p>
            <a:r>
              <a:rPr lang="fr-FR" sz="1000" b="1" dirty="0" smtClean="0"/>
              <a:t>Les groupes seront constitués en concertation avec les entraineurs.</a:t>
            </a:r>
            <a:endParaRPr lang="fr-FR" sz="1000" b="1" dirty="0"/>
          </a:p>
          <a:p>
            <a:r>
              <a:rPr lang="fr-FR" sz="1000" b="1" dirty="0"/>
              <a:t>Lors des entraînements, une tenue de sport correcte (</a:t>
            </a:r>
            <a:r>
              <a:rPr lang="fr-FR" sz="1000" b="1" u="sng" dirty="0">
                <a:solidFill>
                  <a:srgbClr val="FF0000"/>
                </a:solidFill>
              </a:rPr>
              <a:t>chaussures de salle, jogging ou short, tee-shirt</a:t>
            </a:r>
            <a:r>
              <a:rPr lang="fr-FR" sz="1000" b="1" dirty="0"/>
              <a:t>) </a:t>
            </a:r>
            <a:r>
              <a:rPr lang="fr-FR" sz="1000" b="1" dirty="0" smtClean="0"/>
              <a:t> est obligatoire</a:t>
            </a:r>
            <a:endParaRPr lang="fr-FR" sz="1000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1285852" y="5286388"/>
            <a:ext cx="13573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 smtClean="0"/>
              <a:t>Gymnase des </a:t>
            </a:r>
            <a:r>
              <a:rPr lang="fr-FR" sz="1100" b="1" dirty="0" err="1" smtClean="0"/>
              <a:t>Beauregards</a:t>
            </a:r>
            <a:r>
              <a:rPr lang="fr-FR" sz="1100" b="1" dirty="0" smtClean="0"/>
              <a:t> :</a:t>
            </a:r>
          </a:p>
          <a:p>
            <a:pPr algn="ctr"/>
            <a:r>
              <a:rPr lang="fr-FR" sz="1100" b="1" dirty="0" smtClean="0"/>
              <a:t>Chemin de la Croix de Bois -HERBLAY</a:t>
            </a:r>
            <a:endParaRPr lang="fr-FR" sz="11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3406460" y="5286388"/>
            <a:ext cx="10674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 smtClean="0">
                <a:latin typeface="Arial Black" panose="020B0A04020102020204" pitchFamily="34" charset="0"/>
              </a:rPr>
              <a:t>Parrainage nouvelle  adhésion</a:t>
            </a:r>
          </a:p>
          <a:p>
            <a:pPr algn="ctr">
              <a:buFontTx/>
              <a:buChar char="-"/>
            </a:pPr>
            <a:r>
              <a:rPr lang="fr-FR" sz="800" b="1" dirty="0" smtClean="0">
                <a:latin typeface="Arial Black" panose="020B0A04020102020204" pitchFamily="34" charset="0"/>
              </a:rPr>
              <a:t>20 Euros</a:t>
            </a:r>
          </a:p>
          <a:p>
            <a:pPr algn="ctr"/>
            <a:r>
              <a:rPr lang="fr-FR" sz="800" b="1" dirty="0" smtClean="0">
                <a:latin typeface="Arial Black" panose="020B0A04020102020204" pitchFamily="34" charset="0"/>
              </a:rPr>
              <a:t>pour le parrain inscrit en 2015-2016 et à jour de sa cotisation  </a:t>
            </a:r>
            <a:endParaRPr lang="fr-FR" sz="800" b="1" dirty="0">
              <a:latin typeface="Arial Black" panose="020B0A0402010202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1226306" y="6057307"/>
            <a:ext cx="1408748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9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Reprise </a:t>
            </a:r>
          </a:p>
          <a:p>
            <a:pPr algn="ctr">
              <a:spcAft>
                <a:spcPts val="600"/>
              </a:spcAft>
            </a:pPr>
            <a:r>
              <a:rPr lang="fr-FR" sz="9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Semaine du</a:t>
            </a:r>
          </a:p>
          <a:p>
            <a:pPr algn="ctr">
              <a:spcAft>
                <a:spcPts val="600"/>
              </a:spcAft>
            </a:pPr>
            <a:r>
              <a:rPr lang="fr-FR" sz="9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05 /09/2016 </a:t>
            </a:r>
            <a:endParaRPr lang="fr-FR" sz="1050" b="1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endParaRPr lang="fr-FR" sz="1050" b="1" dirty="0"/>
          </a:p>
        </p:txBody>
      </p:sp>
      <p:pic>
        <p:nvPicPr>
          <p:cNvPr id="15363" name="Picture 3" descr="https://scontent-cdg2-1.xx.fbcdn.net/v/t1.0-9/10173737_437248899805114_1519343666020797256_n.jpg?oh=b45edf6894b70b9a9e8405001abb3d74&amp;oe=57D5B4BB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97170" y="116632"/>
            <a:ext cx="842582" cy="842582"/>
          </a:xfrm>
          <a:prstGeom prst="rect">
            <a:avLst/>
          </a:prstGeom>
          <a:noFill/>
        </p:spPr>
      </p:pic>
      <p:sp>
        <p:nvSpPr>
          <p:cNvPr id="23" name="ZoneTexte 22"/>
          <p:cNvSpPr txBox="1"/>
          <p:nvPr/>
        </p:nvSpPr>
        <p:spPr>
          <a:xfrm>
            <a:off x="4429124" y="5349812"/>
            <a:ext cx="14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 smtClean="0">
                <a:latin typeface="Arial Black" panose="020B0A04020102020204" pitchFamily="34" charset="0"/>
              </a:rPr>
              <a:t>Tarif Famille non cumulable :</a:t>
            </a:r>
          </a:p>
          <a:p>
            <a:pPr algn="ctr"/>
            <a:r>
              <a:rPr lang="fr-FR" sz="800" b="1" dirty="0" smtClean="0">
                <a:latin typeface="Arial Black" panose="020B0A04020102020204" pitchFamily="34" charset="0"/>
              </a:rPr>
              <a:t>  </a:t>
            </a:r>
          </a:p>
          <a:p>
            <a:pPr algn="ctr">
              <a:buFontTx/>
              <a:buChar char="-"/>
            </a:pPr>
            <a:r>
              <a:rPr lang="fr-FR" sz="800" b="1" dirty="0" smtClean="0">
                <a:latin typeface="Arial Black" panose="020B0A04020102020204" pitchFamily="34" charset="0"/>
              </a:rPr>
              <a:t>10 Euros pour</a:t>
            </a:r>
          </a:p>
          <a:p>
            <a:pPr algn="ctr"/>
            <a:r>
              <a:rPr lang="fr-FR" sz="800" b="1" dirty="0" smtClean="0">
                <a:latin typeface="Arial Black" panose="020B0A04020102020204" pitchFamily="34" charset="0"/>
              </a:rPr>
              <a:t>Le 2éme adhérent </a:t>
            </a:r>
          </a:p>
          <a:p>
            <a:pPr algn="ctr"/>
            <a:r>
              <a:rPr lang="fr-FR" sz="800" b="1" dirty="0" smtClean="0">
                <a:latin typeface="Arial Black" panose="020B0A04020102020204" pitchFamily="34" charset="0"/>
              </a:rPr>
              <a:t>-20 Euros pour Le 3éme adhérent et suivant  </a:t>
            </a:r>
            <a:endParaRPr lang="fr-FR" sz="800" b="1" dirty="0">
              <a:latin typeface="Arial Black" panose="020B0A04020102020204" pitchFamily="34" charset="0"/>
            </a:endParaRPr>
          </a:p>
        </p:txBody>
      </p:sp>
      <p:sp>
        <p:nvSpPr>
          <p:cNvPr id="28" name="Arrondir un rectangle avec un coin diagonal 27"/>
          <p:cNvSpPr/>
          <p:nvPr/>
        </p:nvSpPr>
        <p:spPr>
          <a:xfrm>
            <a:off x="3214678" y="5286388"/>
            <a:ext cx="2500330" cy="1214446"/>
          </a:xfrm>
          <a:prstGeom prst="round2DiagRect">
            <a:avLst/>
          </a:prstGeom>
          <a:noFill/>
          <a:ln w="57150" cmpd="sng">
            <a:gradFill>
              <a:gsLst>
                <a:gs pos="4000">
                  <a:srgbClr val="000082"/>
                </a:gs>
                <a:gs pos="43000">
                  <a:srgbClr val="66008F"/>
                </a:gs>
                <a:gs pos="68000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Arrondir un rectangle avec un coin diagonal 29"/>
          <p:cNvSpPr/>
          <p:nvPr/>
        </p:nvSpPr>
        <p:spPr>
          <a:xfrm>
            <a:off x="1285852" y="5357825"/>
            <a:ext cx="1357322" cy="1316339"/>
          </a:xfrm>
          <a:prstGeom prst="round2DiagRect">
            <a:avLst/>
          </a:prstGeom>
          <a:noFill/>
          <a:ln w="57150">
            <a:gradFill>
              <a:gsLst>
                <a:gs pos="4000">
                  <a:srgbClr val="000082"/>
                </a:gs>
                <a:gs pos="43000">
                  <a:srgbClr val="66008F"/>
                </a:gs>
                <a:gs pos="68000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</TotalTime>
  <Words>477</Words>
  <Application>Microsoft Office PowerPoint</Application>
  <PresentationFormat>Affichage à l'écran (4:3)</PresentationFormat>
  <Paragraphs>125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L’HERBLAISIENNE – BADMINTON ANNEE 2016 - 2017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L’HERBLAISIENNE – BADMINTON ANNEE 2016 - 2017</dc:title>
  <dc:creator>philippe cerisier</dc:creator>
  <cp:lastModifiedBy>philippe cerisier</cp:lastModifiedBy>
  <cp:revision>95</cp:revision>
  <dcterms:created xsi:type="dcterms:W3CDTF">2016-05-31T11:57:46Z</dcterms:created>
  <dcterms:modified xsi:type="dcterms:W3CDTF">2016-10-10T07:55:40Z</dcterms:modified>
</cp:coreProperties>
</file>